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Fira Sans Extra Condensed Medium" panose="020B0604020202020204" charset="0"/>
      <p:regular r:id="rId21"/>
      <p:bold r:id="rId22"/>
      <p:italic r:id="rId23"/>
      <p:boldItalic r:id="rId24"/>
    </p:embeddedFon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7.50716" units="1/cm"/>
          <inkml:channelProperty channel="Y" name="resolution" value="27.48092" units="1/cm"/>
          <inkml:channelProperty channel="T" name="resolution" value="1" units="1/dev"/>
        </inkml:channelProperties>
      </inkml:inkSource>
      <inkml:timestamp xml:id="ts0" timeString="2023-04-15T16:04:04.119"/>
    </inkml:context>
    <inkml:brush xml:id="br0">
      <inkml:brushProperty name="width" value="0.05292" units="cm"/>
      <inkml:brushProperty name="height" value="0.05292" units="cm"/>
      <inkml:brushProperty name="color" value="#FFFFFF"/>
    </inkml:brush>
  </inkml:definitions>
  <inkml:trace contextRef="#ctx0" brushRef="#br0">9975 11221 0,'-29'0'6,"29"30"58,0 0-61,29-30-2,1 30 3,0-30-3,0 29 2,-1-29 1,-29 30-3,30 0 0,0-30 1,0 30 0,0-30-1,-30 29 1,29-29-1,1 0 0,0 30 0,0 0 1,-1-30-1,1 30 0,0-30 1,0 0-1,0 29 1,-1 1-1,31-30 0,-60 30 1,59-30-1,-29 30 0,30 0 0,-1-1 1,1 1-1,-1 0 1,-29 0-1,30-30 1,-31 29-1,1-29 0,30 30 0,-60 0 0,59-30 1,-29 30-1,0-1-1,29-29 1,-29 30 1,30 0-1,-30 0 1,29-1-1,-29 1 1,29 30-1,-29-60 0,-30 30 1,60-1-1,-30 1 1,-1 0 0,1-30-1,0 59 0,-30-29 0,30-30 1,-30 30-1,29 0 0,-29-1 1,30 1-1,-30 30 1,0-31-1,30 1 1,-30 0 0,0 0 0,0 29-1,0-29 1,0 0 0,0 29 0,0-29 0,0 0 0,-30 0 0,0-30-1,30 29 0,0 1 0,-29 0 0,29 0 1,-30-30-1,30 29 0,-30-29 0,0 30 0,1 0 0,-1 0 2,0-30-2,0 30 1,30-1-1,-30-29 0,1 0 0,-1 30 0,0-30 0,0 30 1,-29 0-1,29-30 1,0 0-1,0 29 0,-29-29 0,29 30 0,0-30 1,1 30-1,-31-30 0,30 0 0,0 30 1,-29-30-1,29 29 0,0-29 0,-29 0 0,29 0 0,-30 30 1,1 0-1,29-30 0,0 0 0,-29 0 1,-1 30-1,1-30 0,29 30 0,0-30 1,-89 0-1,89 29 0,1-29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8641a476e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8641a476e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Hello everyone, I am Lester and together with my groupmate Ten Wei, we will be presenting on our in depth analysis on the e-commerce platform called Olist, which is based in Brazil.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2d319ca60f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2d319ca60f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Initially, we plotted the sales count for each unique product against its mean review score as shown in the graph.</a:t>
            </a:r>
            <a:endParaRPr/>
          </a:p>
          <a:p>
            <a:pPr marL="0" lvl="0" indent="0" algn="l" rtl="0">
              <a:lnSpc>
                <a:spcPct val="115000"/>
              </a:lnSpc>
              <a:spcBef>
                <a:spcPts val="0"/>
              </a:spcBef>
              <a:spcAft>
                <a:spcPts val="0"/>
              </a:spcAft>
              <a:buClr>
                <a:schemeClr val="dk1"/>
              </a:buClr>
              <a:buSzPts val="1100"/>
              <a:buFont typeface="Arial"/>
              <a:buNone/>
            </a:pPr>
            <a:r>
              <a:rPr lang="en"/>
              <a:t>We observed that there was no strong correlation due to more than half of the unique products having only one sales count</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2d319ca60f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2d319ca60f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Since we intend to maximise the sales count, we uses the 99 percentile value of 33 sales count for analysis.</a:t>
            </a:r>
            <a:endParaRPr/>
          </a:p>
          <a:p>
            <a:pPr marL="0" lvl="0" indent="0" algn="l" rtl="0">
              <a:lnSpc>
                <a:spcPct val="115000"/>
              </a:lnSpc>
              <a:spcBef>
                <a:spcPts val="0"/>
              </a:spcBef>
              <a:spcAft>
                <a:spcPts val="0"/>
              </a:spcAft>
              <a:buClr>
                <a:schemeClr val="dk1"/>
              </a:buClr>
              <a:buSzPts val="1100"/>
              <a:buFont typeface="Arial"/>
              <a:buNone/>
            </a:pPr>
            <a:r>
              <a:rPr lang="en"/>
              <a:t>Plotting it on a strip plot, we discovered that most products with above 33 sales count have better review score of more than 3.</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2d319ca60f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2d319ca60f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t>With the information, we split the data into review score of 3 and above, and below 3.</a:t>
            </a:r>
            <a:endParaRPr dirty="0"/>
          </a:p>
          <a:p>
            <a:pPr marL="0" lvl="0" indent="0" algn="l" rtl="0">
              <a:lnSpc>
                <a:spcPct val="115000"/>
              </a:lnSpc>
              <a:spcBef>
                <a:spcPts val="0"/>
              </a:spcBef>
              <a:spcAft>
                <a:spcPts val="0"/>
              </a:spcAft>
              <a:buClr>
                <a:schemeClr val="dk1"/>
              </a:buClr>
              <a:buSzPts val="1100"/>
              <a:buFont typeface="Arial"/>
              <a:buNone/>
            </a:pPr>
            <a:r>
              <a:rPr lang="en" dirty="0"/>
              <a:t>Using the Large-sample statistical test with the summary statistics of both data frame,</a:t>
            </a:r>
            <a:endParaRPr dirty="0"/>
          </a:p>
          <a:p>
            <a:pPr marL="0" lvl="0" indent="0" algn="l" rtl="0">
              <a:lnSpc>
                <a:spcPct val="115000"/>
              </a:lnSpc>
              <a:spcBef>
                <a:spcPts val="0"/>
              </a:spcBef>
              <a:spcAft>
                <a:spcPts val="0"/>
              </a:spcAft>
              <a:buNone/>
            </a:pPr>
            <a:r>
              <a:rPr lang="en" dirty="0"/>
              <a:t>We are able to conclude that there are sufficient evidence to support that products with review score above 3 had higher sales count.</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en" dirty="0"/>
              <a:t>I will now hand over my time to Ten Wei, who will be focusing on the machine learning and key insights, before concluding our presentation.</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2d319ca60f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2d319ca60f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In our project, we have adopted the random forest classifier as our model for machine learning.</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By definition, </a:t>
            </a:r>
            <a:r>
              <a:rPr lang="en" dirty="0">
                <a:solidFill>
                  <a:srgbClr val="212529"/>
                </a:solidFill>
                <a:highlight>
                  <a:srgbClr val="FFFFFF"/>
                </a:highlight>
              </a:rPr>
              <a:t>a random forest is a meta estimator that fits a number of classifying decision trees on various sub-samples of the dataset and uses averaging to improve the predictive accuracy and control over-fitting.</a:t>
            </a:r>
            <a:endParaRPr dirty="0">
              <a:solidFill>
                <a:srgbClr val="212529"/>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As its name suggests, </a:t>
            </a:r>
            <a:r>
              <a:rPr lang="en" dirty="0">
                <a:solidFill>
                  <a:srgbClr val="292929"/>
                </a:solidFill>
                <a:highlight>
                  <a:srgbClr val="FFFFFF"/>
                </a:highlight>
              </a:rPr>
              <a:t>random forest consists of a large number of individual decision trees that operate as an ensemble. Each individual tree in the random forest spits out a class prediction and the class with the most votes becomes our model’s prediction as shown in the figure above.</a:t>
            </a:r>
            <a:endParaRPr dirty="0">
              <a:solidFill>
                <a:srgbClr val="292929"/>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dirty="0">
                <a:solidFill>
                  <a:srgbClr val="292929"/>
                </a:solidFill>
              </a:rPr>
              <a:t>A large number of relatively uncorrelated models (trees) operating as a committee will outperform any of the individual constituent models, and that is why we have chosen this machine learning model due to the large number of variables affecting the prediction of the review scores.</a:t>
            </a:r>
            <a:endParaRPr dirty="0">
              <a:solidFill>
                <a:srgbClr val="292929"/>
              </a:solidFill>
            </a:endParaRP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d319ca60f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2d319ca60f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t>The variable used to predicts the review score includes: product description length, photo quantity, payment installments, estimated delivery duration, actual delivery duration as well as the time difference between estimated and actual duration.</a:t>
            </a:r>
            <a:endParaRPr dirty="0"/>
          </a:p>
          <a:p>
            <a:pPr marL="0" lvl="0" indent="0" algn="l" rtl="0">
              <a:lnSpc>
                <a:spcPct val="115000"/>
              </a:lnSpc>
              <a:spcBef>
                <a:spcPts val="0"/>
              </a:spcBef>
              <a:spcAft>
                <a:spcPts val="0"/>
              </a:spcAft>
              <a:buClr>
                <a:schemeClr val="dk1"/>
              </a:buClr>
              <a:buSzPts val="1100"/>
              <a:buFont typeface="Arial"/>
              <a:buNone/>
            </a:pPr>
            <a:r>
              <a:rPr lang="en" dirty="0"/>
              <a:t>After performing predictions on the test set, we obtained an accuracy of 65.2%.</a:t>
            </a:r>
            <a:endParaRPr dirty="0"/>
          </a:p>
          <a:p>
            <a:pPr marL="0" lvl="0" indent="0" algn="l" rtl="0">
              <a:lnSpc>
                <a:spcPct val="115000"/>
              </a:lnSpc>
              <a:spcBef>
                <a:spcPts val="0"/>
              </a:spcBef>
              <a:spcAft>
                <a:spcPts val="0"/>
              </a:spcAft>
              <a:buClr>
                <a:schemeClr val="dk1"/>
              </a:buClr>
              <a:buSzPts val="1100"/>
              <a:buFont typeface="Arial"/>
              <a:buNone/>
            </a:pPr>
            <a:r>
              <a:rPr lang="en" dirty="0"/>
              <a:t>By using random forests model, we learned that we are able to use the feature importance variable to observe the feature importance score.</a:t>
            </a:r>
            <a:endParaRPr dirty="0"/>
          </a:p>
          <a:p>
            <a:pPr marL="0" lvl="0" indent="0" algn="l" rtl="0">
              <a:lnSpc>
                <a:spcPct val="115000"/>
              </a:lnSpc>
              <a:spcBef>
                <a:spcPts val="0"/>
              </a:spcBef>
              <a:spcAft>
                <a:spcPts val="0"/>
              </a:spcAft>
              <a:buClr>
                <a:schemeClr val="dk1"/>
              </a:buClr>
              <a:buSzPts val="1100"/>
              <a:buFont typeface="Arial"/>
              <a:buNone/>
            </a:pPr>
            <a:r>
              <a:rPr lang="en" dirty="0"/>
              <a:t>With the information we are able to tell which features are most important in determining the forecast.</a:t>
            </a:r>
            <a:endParaRPr dirty="0"/>
          </a:p>
          <a:p>
            <a:pPr marL="0" lvl="0" indent="0" algn="l" rtl="0">
              <a:lnSpc>
                <a:spcPct val="115000"/>
              </a:lnSpc>
              <a:spcBef>
                <a:spcPts val="0"/>
              </a:spcBef>
              <a:spcAft>
                <a:spcPts val="0"/>
              </a:spcAft>
              <a:buClr>
                <a:schemeClr val="dk1"/>
              </a:buClr>
              <a:buSzPts val="1100"/>
              <a:buFont typeface="Arial"/>
              <a:buNone/>
            </a:pPr>
            <a:r>
              <a:rPr lang="en" dirty="0"/>
              <a:t>In our case, we learn that the time difference between the estimated and actual delivery time was the most important in predicting the review score.</a:t>
            </a:r>
            <a:endParaRPr dirty="0"/>
          </a:p>
          <a:p>
            <a:pPr marL="0" lvl="0" indent="0" algn="l" rtl="0">
              <a:lnSpc>
                <a:spcPct val="115000"/>
              </a:lnSpc>
              <a:spcBef>
                <a:spcPts val="0"/>
              </a:spcBef>
              <a:spcAft>
                <a:spcPts val="0"/>
              </a:spcAft>
              <a:buClr>
                <a:schemeClr val="dk1"/>
              </a:buClr>
              <a:buSzPts val="1100"/>
              <a:buFont typeface="Arial"/>
              <a:buNone/>
            </a:pPr>
            <a:r>
              <a:rPr lang="en" dirty="0"/>
              <a:t>This helps us understand the customers behaviour, and highlight the most important feature to the sellers to help them improve their review score which in turn maximise their sales.</a:t>
            </a:r>
            <a:endParaRPr dirty="0"/>
          </a:p>
          <a:p>
            <a:pPr marL="0" lvl="0" indent="0" algn="l" rtl="0">
              <a:lnSpc>
                <a:spcPct val="115000"/>
              </a:lnSpc>
              <a:spcBef>
                <a:spcPts val="0"/>
              </a:spcBef>
              <a:spcAft>
                <a:spcPts val="0"/>
              </a:spcAft>
              <a:buClr>
                <a:schemeClr val="dk1"/>
              </a:buClr>
              <a:buSzPts val="1100"/>
              <a:buFont typeface="Arial"/>
              <a:buNone/>
            </a:pPr>
            <a:r>
              <a:rPr lang="en" dirty="0"/>
              <a:t>And yes, using the random forest classifier has indeed solved our problem in predicting the customer’s review scores!</a:t>
            </a:r>
            <a:endParaRPr dirty="0"/>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d319ca60f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2d319ca60f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t>So other than predicting review score to help maximize sales, we discover other variable that can be use for recommendations.</a:t>
            </a:r>
            <a:endParaRPr dirty="0"/>
          </a:p>
          <a:p>
            <a:pPr marL="0" lvl="0" indent="0" algn="l" rtl="0">
              <a:lnSpc>
                <a:spcPct val="115000"/>
              </a:lnSpc>
              <a:spcBef>
                <a:spcPts val="0"/>
              </a:spcBef>
              <a:spcAft>
                <a:spcPts val="0"/>
              </a:spcAft>
              <a:buClr>
                <a:schemeClr val="dk1"/>
              </a:buClr>
              <a:buSzPts val="1100"/>
              <a:buFont typeface="Arial"/>
              <a:buNone/>
            </a:pPr>
            <a:r>
              <a:rPr lang="en" dirty="0"/>
              <a:t>Firstly we notice that the top categories change constantly along the years due to demand as well as new categories introduced. Thus, this keeps the sellers updated about the demands and trends.</a:t>
            </a:r>
            <a:endParaRPr dirty="0"/>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2d319ca60f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2d319ca60f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Next, it was also observed that the range of delivery timing reduced with higher review score. Hence, we would recommend that less than 26 days of delivery time would increase the chances of getting better review scores.</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2d319ca60f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2d319ca60f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Lastly, from the date and time data variable, we can also detect the period with highest customer activity. This may help sellers make better decision for promotions.</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2d319ca60f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2d319ca60f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t>In Conclusion, our group has gathered a few key points for the sellers.</a:t>
            </a:r>
            <a:endParaRPr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9661d1679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9661d1679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Here’s the table of contents we will be presenting on. Firstly, we will be talking about the problem statement that we have formulated before moving on the steps that we took during our Data Cleaning process. There would then be a brief discussion on the exploratory data analysis of the datasets we worked on, supported by visual evidence. Following up next, we will be showcasing the machine learning model that we have adopted for this project. Lastly, we will be presenting our key findings and insights before concluding this presentation.</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9661d16799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9661d16799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So our group has identified that the customer review scores may be affected by each and every customers’ behaviour and also on how the order is being fulfilled. Thus, our group has come up with the problem statement - what review scores will the customers be giving?</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77ae687167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77ae687167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Moving on to Data Cleaning, there are 3 main procedures that we did to ensure the quality of the data is being preserved. Firstly, we removed bad data such as null values and also incorrect data that are being recorded. Second, we converted the timestamps to datetime format before we are able to use them in our codes. Finally, we merged the multiple cleaned datasets by identifying common columns.</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661d16799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9661d16799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As shown in the slide the different datasets have a common column, which is the Order ID. This way, multiple datasets can be merged together into a single dataset for easier comparison. </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9661d1679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9661d1679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Moving on to Exploratory Data Analysis, here are the basic statistics of the datasets that our team has managed to get out of the datasets.</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2d319ca60f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2d319ca60f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Next up, this graph summarises the total count of products for each review rating given, with most products being given a max rating of 5 star.</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2d319ca60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2d319ca60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Another interesting to note would be that the most preferable mode of payment is via credit card</a:t>
            </a:r>
            <a:r>
              <a:rPr lang="en" strike="sngStrike">
                <a:solidFill>
                  <a:schemeClr val="dk1"/>
                </a:solidFill>
              </a:rPr>
              <a:t>, then followed by boleto, which is another mode of payment exclusively in brazil that is being regulated by the Brazil Federation of Banks.</a:t>
            </a:r>
            <a:endParaRPr strike="sngStrike">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2d319ca60f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2d319ca60f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The graph on the left shows the number of customers purchasing on the ecommerce platform per year, whereas the graph on the right shows the number of products being sold on the ecommerce site per year. From the figures above, we can deduce that on average, each customer only bought less than 2 products per year.</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175" y="1584238"/>
            <a:ext cx="3461400" cy="15117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7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7175" y="3231075"/>
            <a:ext cx="3338400" cy="32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chemeClr val="accent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orient="horz" pos="258">
          <p15:clr>
            <a:srgbClr val="EA4335"/>
          </p15:clr>
        </p15:guide>
        <p15:guide id="3" pos="5472">
          <p15:clr>
            <a:srgbClr val="EA4335"/>
          </p15:clr>
        </p15:guide>
        <p15:guide id="4" orient="horz" pos="2982">
          <p15:clr>
            <a:srgbClr val="EA4335"/>
          </p15:clr>
        </p15:guide>
        <p15:guide id="5" pos="2880">
          <p15:clr>
            <a:srgbClr val="EA4335"/>
          </p15:clr>
        </p15:guide>
        <p15:guide id="6" orient="horz" pos="1620">
          <p15:clr>
            <a:srgbClr val="EA4335"/>
          </p15:clr>
        </p15:guide>
        <p15:guide id="7" pos="4176">
          <p15:clr>
            <a:srgbClr val="EA4335"/>
          </p15:clr>
        </p15:guide>
        <p15:guide id="8" pos="1584">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customXml" Target="../ink/ink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10.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5.xml"/><Relationship Id="rId7" Type="http://schemas.openxmlformats.org/officeDocument/2006/relationships/image" Target="../media/image15.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2.xml"/><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3"/>
          <p:cNvSpPr txBox="1">
            <a:spLocks noGrp="1"/>
          </p:cNvSpPr>
          <p:nvPr>
            <p:ph type="ctrTitle"/>
          </p:nvPr>
        </p:nvSpPr>
        <p:spPr>
          <a:xfrm>
            <a:off x="282300" y="95500"/>
            <a:ext cx="8404500" cy="15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 of Olist E-Commerce</a:t>
            </a:r>
            <a:endParaRPr/>
          </a:p>
        </p:txBody>
      </p:sp>
      <p:sp>
        <p:nvSpPr>
          <p:cNvPr id="52" name="Google Shape;52;p13"/>
          <p:cNvSpPr txBox="1">
            <a:spLocks noGrp="1"/>
          </p:cNvSpPr>
          <p:nvPr>
            <p:ph type="subTitle" idx="1"/>
          </p:nvPr>
        </p:nvSpPr>
        <p:spPr>
          <a:xfrm>
            <a:off x="4807313" y="4322600"/>
            <a:ext cx="3870000" cy="60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5"/>
                </a:solidFill>
              </a:rPr>
              <a:t>Kiew Ten Wei &amp; Lester Kwek</a:t>
            </a:r>
            <a:endParaRPr sz="1800" b="1">
              <a:solidFill>
                <a:schemeClr val="accent5"/>
              </a:solidFill>
            </a:endParaRPr>
          </a:p>
        </p:txBody>
      </p:sp>
      <p:sp>
        <p:nvSpPr>
          <p:cNvPr id="53" name="Google Shape;53;p13"/>
          <p:cNvSpPr/>
          <p:nvPr/>
        </p:nvSpPr>
        <p:spPr>
          <a:xfrm>
            <a:off x="3673969" y="2573365"/>
            <a:ext cx="1914629" cy="167740"/>
          </a:xfrm>
          <a:custGeom>
            <a:avLst/>
            <a:gdLst/>
            <a:ahLst/>
            <a:cxnLst/>
            <a:rect l="l" t="t" r="r" b="b"/>
            <a:pathLst>
              <a:path w="43098" h="4504" extrusionOk="0">
                <a:moveTo>
                  <a:pt x="21549" y="0"/>
                </a:moveTo>
                <a:cubicBezTo>
                  <a:pt x="9640" y="0"/>
                  <a:pt x="0" y="1001"/>
                  <a:pt x="0" y="2235"/>
                </a:cubicBezTo>
                <a:cubicBezTo>
                  <a:pt x="0" y="3470"/>
                  <a:pt x="9640" y="4504"/>
                  <a:pt x="21549" y="4504"/>
                </a:cubicBezTo>
                <a:cubicBezTo>
                  <a:pt x="33457" y="4504"/>
                  <a:pt x="43097" y="3470"/>
                  <a:pt x="43097" y="2235"/>
                </a:cubicBezTo>
                <a:cubicBezTo>
                  <a:pt x="43097" y="1001"/>
                  <a:pt x="33457" y="0"/>
                  <a:pt x="21549" y="0"/>
                </a:cubicBezTo>
                <a:close/>
              </a:path>
            </a:pathLst>
          </a:custGeom>
          <a:solidFill>
            <a:srgbClr val="142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3"/>
          <p:cNvSpPr/>
          <p:nvPr/>
        </p:nvSpPr>
        <p:spPr>
          <a:xfrm rot="10800000" flipH="1">
            <a:off x="4011763" y="3335516"/>
            <a:ext cx="1018132" cy="446101"/>
          </a:xfrm>
          <a:custGeom>
            <a:avLst/>
            <a:gdLst/>
            <a:ahLst/>
            <a:cxnLst/>
            <a:rect l="l" t="t" r="r" b="b"/>
            <a:pathLst>
              <a:path w="22918" h="9574" extrusionOk="0">
                <a:moveTo>
                  <a:pt x="1" y="0"/>
                </a:moveTo>
                <a:lnTo>
                  <a:pt x="1" y="9574"/>
                </a:lnTo>
                <a:lnTo>
                  <a:pt x="22917" y="9574"/>
                </a:lnTo>
                <a:lnTo>
                  <a:pt x="22917" y="0"/>
                </a:lnTo>
                <a:close/>
              </a:path>
            </a:pathLst>
          </a:custGeom>
          <a:gradFill>
            <a:gsLst>
              <a:gs pos="0">
                <a:srgbClr val="DDDDDD"/>
              </a:gs>
              <a:gs pos="100000">
                <a:srgbClr val="919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3616159" y="3765386"/>
            <a:ext cx="1794637" cy="99437"/>
          </a:xfrm>
          <a:custGeom>
            <a:avLst/>
            <a:gdLst/>
            <a:ahLst/>
            <a:cxnLst/>
            <a:rect l="l" t="t" r="r" b="b"/>
            <a:pathLst>
              <a:path w="40397" h="2670" extrusionOk="0">
                <a:moveTo>
                  <a:pt x="1" y="1"/>
                </a:moveTo>
                <a:lnTo>
                  <a:pt x="1" y="2669"/>
                </a:lnTo>
                <a:lnTo>
                  <a:pt x="40396" y="2669"/>
                </a:lnTo>
                <a:lnTo>
                  <a:pt x="40396" y="1"/>
                </a:lnTo>
                <a:close/>
              </a:path>
            </a:pathLst>
          </a:custGeom>
          <a:solidFill>
            <a:schemeClr val="lt2"/>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2932275" y="1449650"/>
            <a:ext cx="3279453" cy="1924357"/>
          </a:xfrm>
          <a:custGeom>
            <a:avLst/>
            <a:gdLst/>
            <a:ahLst/>
            <a:cxnLst/>
            <a:rect l="l" t="t" r="r" b="b"/>
            <a:pathLst>
              <a:path w="73820" h="51671" extrusionOk="0">
                <a:moveTo>
                  <a:pt x="7206" y="1"/>
                </a:moveTo>
                <a:cubicBezTo>
                  <a:pt x="3236" y="1"/>
                  <a:pt x="0" y="3203"/>
                  <a:pt x="0" y="7172"/>
                </a:cubicBezTo>
                <a:lnTo>
                  <a:pt x="0" y="44499"/>
                </a:lnTo>
                <a:cubicBezTo>
                  <a:pt x="0" y="48469"/>
                  <a:pt x="3236" y="51671"/>
                  <a:pt x="7206" y="51671"/>
                </a:cubicBezTo>
                <a:lnTo>
                  <a:pt x="66648" y="51671"/>
                </a:lnTo>
                <a:cubicBezTo>
                  <a:pt x="70617" y="51671"/>
                  <a:pt x="73820" y="48469"/>
                  <a:pt x="73820" y="44499"/>
                </a:cubicBezTo>
                <a:lnTo>
                  <a:pt x="73820" y="7172"/>
                </a:lnTo>
                <a:cubicBezTo>
                  <a:pt x="73820" y="3203"/>
                  <a:pt x="70617" y="1"/>
                  <a:pt x="66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2932275" y="1449650"/>
            <a:ext cx="3279453" cy="1657291"/>
          </a:xfrm>
          <a:custGeom>
            <a:avLst/>
            <a:gdLst/>
            <a:ahLst/>
            <a:cxnLst/>
            <a:rect l="l" t="t" r="r" b="b"/>
            <a:pathLst>
              <a:path w="73820" h="44500" extrusionOk="0">
                <a:moveTo>
                  <a:pt x="7206" y="1"/>
                </a:moveTo>
                <a:cubicBezTo>
                  <a:pt x="3236" y="1"/>
                  <a:pt x="0" y="3203"/>
                  <a:pt x="0" y="7172"/>
                </a:cubicBezTo>
                <a:lnTo>
                  <a:pt x="0" y="44499"/>
                </a:lnTo>
                <a:lnTo>
                  <a:pt x="73820" y="44499"/>
                </a:lnTo>
                <a:lnTo>
                  <a:pt x="73820" y="7172"/>
                </a:lnTo>
                <a:cubicBezTo>
                  <a:pt x="73820" y="3203"/>
                  <a:pt x="70617" y="1"/>
                  <a:pt x="666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4573404" y="3093913"/>
            <a:ext cx="120081" cy="100629"/>
          </a:xfrm>
          <a:custGeom>
            <a:avLst/>
            <a:gdLst/>
            <a:ahLst/>
            <a:cxnLst/>
            <a:rect l="l" t="t" r="r" b="b"/>
            <a:pathLst>
              <a:path w="2703" h="2702" extrusionOk="0">
                <a:moveTo>
                  <a:pt x="1335" y="0"/>
                </a:moveTo>
                <a:cubicBezTo>
                  <a:pt x="601" y="0"/>
                  <a:pt x="1" y="634"/>
                  <a:pt x="1" y="1368"/>
                </a:cubicBezTo>
                <a:cubicBezTo>
                  <a:pt x="1" y="2102"/>
                  <a:pt x="601" y="2702"/>
                  <a:pt x="1335" y="2702"/>
                </a:cubicBezTo>
                <a:cubicBezTo>
                  <a:pt x="2069" y="2702"/>
                  <a:pt x="2703" y="2102"/>
                  <a:pt x="2703" y="1368"/>
                </a:cubicBezTo>
                <a:cubicBezTo>
                  <a:pt x="2703" y="634"/>
                  <a:pt x="2069" y="33"/>
                  <a:pt x="133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2932275" y="1449650"/>
            <a:ext cx="3279453" cy="1657291"/>
          </a:xfrm>
          <a:custGeom>
            <a:avLst/>
            <a:gdLst/>
            <a:ahLst/>
            <a:cxnLst/>
            <a:rect l="l" t="t" r="r" b="b"/>
            <a:pathLst>
              <a:path w="73820" h="44500" extrusionOk="0">
                <a:moveTo>
                  <a:pt x="66648" y="2136"/>
                </a:moveTo>
                <a:cubicBezTo>
                  <a:pt x="69417" y="2136"/>
                  <a:pt x="71685" y="4404"/>
                  <a:pt x="71685" y="7172"/>
                </a:cubicBezTo>
                <a:lnTo>
                  <a:pt x="71685" y="42331"/>
                </a:lnTo>
                <a:lnTo>
                  <a:pt x="2169" y="42331"/>
                </a:lnTo>
                <a:lnTo>
                  <a:pt x="2169" y="7172"/>
                </a:lnTo>
                <a:cubicBezTo>
                  <a:pt x="2169" y="4404"/>
                  <a:pt x="4437" y="2136"/>
                  <a:pt x="7206" y="2136"/>
                </a:cubicBezTo>
                <a:close/>
                <a:moveTo>
                  <a:pt x="7206" y="1"/>
                </a:moveTo>
                <a:cubicBezTo>
                  <a:pt x="3236" y="1"/>
                  <a:pt x="0" y="3203"/>
                  <a:pt x="0" y="7172"/>
                </a:cubicBezTo>
                <a:lnTo>
                  <a:pt x="0" y="44499"/>
                </a:lnTo>
                <a:lnTo>
                  <a:pt x="73820" y="44499"/>
                </a:lnTo>
                <a:lnTo>
                  <a:pt x="73820" y="7172"/>
                </a:lnTo>
                <a:cubicBezTo>
                  <a:pt x="73820" y="3203"/>
                  <a:pt x="70617" y="1"/>
                  <a:pt x="66648" y="1"/>
                </a:cubicBez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3828032" y="1806812"/>
            <a:ext cx="1612317" cy="895757"/>
          </a:xfrm>
          <a:custGeom>
            <a:avLst/>
            <a:gdLst/>
            <a:ahLst/>
            <a:cxnLst/>
            <a:rect l="l" t="t" r="r" b="b"/>
            <a:pathLst>
              <a:path w="36293" h="24052" extrusionOk="0">
                <a:moveTo>
                  <a:pt x="0" y="1"/>
                </a:moveTo>
                <a:lnTo>
                  <a:pt x="0" y="24052"/>
                </a:lnTo>
                <a:lnTo>
                  <a:pt x="36293" y="24052"/>
                </a:lnTo>
                <a:lnTo>
                  <a:pt x="36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3959887" y="2059025"/>
            <a:ext cx="840299" cy="544150"/>
          </a:xfrm>
          <a:custGeom>
            <a:avLst/>
            <a:gdLst/>
            <a:ahLst/>
            <a:cxnLst/>
            <a:rect l="l" t="t" r="r" b="b"/>
            <a:pathLst>
              <a:path w="18915" h="14611" extrusionOk="0">
                <a:moveTo>
                  <a:pt x="1" y="0"/>
                </a:moveTo>
                <a:lnTo>
                  <a:pt x="1" y="14611"/>
                </a:lnTo>
                <a:lnTo>
                  <a:pt x="18914" y="14611"/>
                </a:lnTo>
                <a:lnTo>
                  <a:pt x="18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3996938" y="2090087"/>
            <a:ext cx="766198" cy="482030"/>
          </a:xfrm>
          <a:custGeom>
            <a:avLst/>
            <a:gdLst/>
            <a:ahLst/>
            <a:cxnLst/>
            <a:rect l="l" t="t" r="r" b="b"/>
            <a:pathLst>
              <a:path w="17247" h="12943" extrusionOk="0">
                <a:moveTo>
                  <a:pt x="1" y="0"/>
                </a:moveTo>
                <a:lnTo>
                  <a:pt x="1" y="12943"/>
                </a:lnTo>
                <a:lnTo>
                  <a:pt x="17246" y="12943"/>
                </a:lnTo>
                <a:lnTo>
                  <a:pt x="17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4033989" y="2122377"/>
            <a:ext cx="692097" cy="418717"/>
          </a:xfrm>
          <a:custGeom>
            <a:avLst/>
            <a:gdLst/>
            <a:ahLst/>
            <a:cxnLst/>
            <a:rect l="l" t="t" r="r" b="b"/>
            <a:pathLst>
              <a:path w="15579" h="11243" extrusionOk="0">
                <a:moveTo>
                  <a:pt x="1" y="1"/>
                </a:moveTo>
                <a:lnTo>
                  <a:pt x="1" y="11242"/>
                </a:lnTo>
                <a:lnTo>
                  <a:pt x="15579" y="11242"/>
                </a:lnTo>
                <a:lnTo>
                  <a:pt x="155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4011776" y="2331090"/>
            <a:ext cx="736522" cy="37"/>
          </a:xfrm>
          <a:custGeom>
            <a:avLst/>
            <a:gdLst/>
            <a:ahLst/>
            <a:cxnLst/>
            <a:rect l="l" t="t" r="r" b="b"/>
            <a:pathLst>
              <a:path w="16579" h="1" fill="none" extrusionOk="0">
                <a:moveTo>
                  <a:pt x="16579" y="1"/>
                </a:moveTo>
                <a:lnTo>
                  <a:pt x="0" y="1"/>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4188101" y="2071465"/>
            <a:ext cx="44" cy="491973"/>
          </a:xfrm>
          <a:custGeom>
            <a:avLst/>
            <a:gdLst/>
            <a:ahLst/>
            <a:cxnLst/>
            <a:rect l="l" t="t" r="r" b="b"/>
            <a:pathLst>
              <a:path w="1" h="13210" fill="none" extrusionOk="0">
                <a:moveTo>
                  <a:pt x="1" y="13210"/>
                </a:moveTo>
                <a:lnTo>
                  <a:pt x="1" y="0"/>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4571938" y="2071465"/>
            <a:ext cx="44" cy="491973"/>
          </a:xfrm>
          <a:custGeom>
            <a:avLst/>
            <a:gdLst/>
            <a:ahLst/>
            <a:cxnLst/>
            <a:rect l="l" t="t" r="r" b="b"/>
            <a:pathLst>
              <a:path w="1" h="13210" fill="none" extrusionOk="0">
                <a:moveTo>
                  <a:pt x="0" y="13210"/>
                </a:moveTo>
                <a:lnTo>
                  <a:pt x="0" y="0"/>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4379264" y="2071465"/>
            <a:ext cx="44" cy="491973"/>
          </a:xfrm>
          <a:custGeom>
            <a:avLst/>
            <a:gdLst/>
            <a:ahLst/>
            <a:cxnLst/>
            <a:rect l="l" t="t" r="r" b="b"/>
            <a:pathLst>
              <a:path w="1" h="13210" fill="none" extrusionOk="0">
                <a:moveTo>
                  <a:pt x="1" y="13210"/>
                </a:moveTo>
                <a:lnTo>
                  <a:pt x="1" y="0"/>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3828032" y="2572130"/>
            <a:ext cx="1612317" cy="130460"/>
          </a:xfrm>
          <a:custGeom>
            <a:avLst/>
            <a:gdLst/>
            <a:ahLst/>
            <a:cxnLst/>
            <a:rect l="l" t="t" r="r" b="b"/>
            <a:pathLst>
              <a:path w="36293" h="3503" extrusionOk="0">
                <a:moveTo>
                  <a:pt x="0" y="0"/>
                </a:moveTo>
                <a:lnTo>
                  <a:pt x="0" y="3503"/>
                </a:lnTo>
                <a:lnTo>
                  <a:pt x="36293" y="3503"/>
                </a:lnTo>
                <a:lnTo>
                  <a:pt x="3629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4850530" y="1996903"/>
            <a:ext cx="437186" cy="705671"/>
          </a:xfrm>
          <a:custGeom>
            <a:avLst/>
            <a:gdLst/>
            <a:ahLst/>
            <a:cxnLst/>
            <a:rect l="l" t="t" r="r" b="b"/>
            <a:pathLst>
              <a:path w="9841" h="18948" extrusionOk="0">
                <a:moveTo>
                  <a:pt x="1" y="1"/>
                </a:moveTo>
                <a:lnTo>
                  <a:pt x="1" y="18948"/>
                </a:lnTo>
                <a:lnTo>
                  <a:pt x="9841" y="18948"/>
                </a:lnTo>
                <a:lnTo>
                  <a:pt x="98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4890558" y="1984501"/>
            <a:ext cx="357177" cy="719302"/>
          </a:xfrm>
          <a:custGeom>
            <a:avLst/>
            <a:gdLst/>
            <a:ahLst/>
            <a:cxnLst/>
            <a:rect l="l" t="t" r="r" b="b"/>
            <a:pathLst>
              <a:path w="8040" h="19314" extrusionOk="0">
                <a:moveTo>
                  <a:pt x="0" y="0"/>
                </a:moveTo>
                <a:lnTo>
                  <a:pt x="0" y="19314"/>
                </a:lnTo>
                <a:lnTo>
                  <a:pt x="8039" y="19314"/>
                </a:lnTo>
                <a:lnTo>
                  <a:pt x="80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4927608" y="2015525"/>
            <a:ext cx="283076" cy="655989"/>
          </a:xfrm>
          <a:custGeom>
            <a:avLst/>
            <a:gdLst/>
            <a:ahLst/>
            <a:cxnLst/>
            <a:rect l="l" t="t" r="r" b="b"/>
            <a:pathLst>
              <a:path w="6372" h="17614" extrusionOk="0">
                <a:moveTo>
                  <a:pt x="0" y="1"/>
                </a:moveTo>
                <a:lnTo>
                  <a:pt x="0" y="17614"/>
                </a:lnTo>
                <a:lnTo>
                  <a:pt x="6371" y="17614"/>
                </a:lnTo>
                <a:lnTo>
                  <a:pt x="6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3828032" y="2206845"/>
            <a:ext cx="1615293" cy="99437"/>
          </a:xfrm>
          <a:custGeom>
            <a:avLst/>
            <a:gdLst/>
            <a:ahLst/>
            <a:cxnLst/>
            <a:rect l="l" t="t" r="r" b="b"/>
            <a:pathLst>
              <a:path w="36360" h="2670" extrusionOk="0">
                <a:moveTo>
                  <a:pt x="0" y="1"/>
                </a:moveTo>
                <a:lnTo>
                  <a:pt x="0" y="2303"/>
                </a:lnTo>
                <a:cubicBezTo>
                  <a:pt x="267" y="2536"/>
                  <a:pt x="567" y="2670"/>
                  <a:pt x="934" y="2670"/>
                </a:cubicBezTo>
                <a:cubicBezTo>
                  <a:pt x="1735" y="2670"/>
                  <a:pt x="2368" y="2036"/>
                  <a:pt x="2368" y="1235"/>
                </a:cubicBezTo>
                <a:cubicBezTo>
                  <a:pt x="2368" y="2036"/>
                  <a:pt x="3036" y="2670"/>
                  <a:pt x="3803" y="2670"/>
                </a:cubicBezTo>
                <a:cubicBezTo>
                  <a:pt x="4603" y="2670"/>
                  <a:pt x="5271" y="2036"/>
                  <a:pt x="5271" y="1235"/>
                </a:cubicBezTo>
                <a:cubicBezTo>
                  <a:pt x="5271" y="2036"/>
                  <a:pt x="5904" y="2670"/>
                  <a:pt x="6705" y="2670"/>
                </a:cubicBezTo>
                <a:cubicBezTo>
                  <a:pt x="7472" y="2670"/>
                  <a:pt x="8139" y="2036"/>
                  <a:pt x="8139" y="1235"/>
                </a:cubicBezTo>
                <a:cubicBezTo>
                  <a:pt x="8139" y="2036"/>
                  <a:pt x="8773" y="2670"/>
                  <a:pt x="9574" y="2670"/>
                </a:cubicBezTo>
                <a:cubicBezTo>
                  <a:pt x="10374" y="2670"/>
                  <a:pt x="11008" y="2036"/>
                  <a:pt x="11008" y="1235"/>
                </a:cubicBezTo>
                <a:cubicBezTo>
                  <a:pt x="11008" y="2036"/>
                  <a:pt x="11642" y="2670"/>
                  <a:pt x="12442" y="2670"/>
                </a:cubicBezTo>
                <a:cubicBezTo>
                  <a:pt x="13243" y="2670"/>
                  <a:pt x="13877" y="2036"/>
                  <a:pt x="13877" y="1235"/>
                </a:cubicBezTo>
                <a:cubicBezTo>
                  <a:pt x="13877" y="2036"/>
                  <a:pt x="14544" y="2670"/>
                  <a:pt x="15311" y="2670"/>
                </a:cubicBezTo>
                <a:cubicBezTo>
                  <a:pt x="16112" y="2670"/>
                  <a:pt x="16779" y="2036"/>
                  <a:pt x="16779" y="1235"/>
                </a:cubicBezTo>
                <a:cubicBezTo>
                  <a:pt x="16779" y="2036"/>
                  <a:pt x="17413" y="2670"/>
                  <a:pt x="18213" y="2670"/>
                </a:cubicBezTo>
                <a:cubicBezTo>
                  <a:pt x="18980" y="2670"/>
                  <a:pt x="19647" y="2036"/>
                  <a:pt x="19647" y="1235"/>
                </a:cubicBezTo>
                <a:cubicBezTo>
                  <a:pt x="19647" y="2036"/>
                  <a:pt x="20281" y="2670"/>
                  <a:pt x="21082" y="2670"/>
                </a:cubicBezTo>
                <a:cubicBezTo>
                  <a:pt x="21882" y="2670"/>
                  <a:pt x="22516" y="2036"/>
                  <a:pt x="22516" y="1235"/>
                </a:cubicBezTo>
                <a:cubicBezTo>
                  <a:pt x="22516" y="2036"/>
                  <a:pt x="23150" y="2670"/>
                  <a:pt x="23951" y="2670"/>
                </a:cubicBezTo>
                <a:cubicBezTo>
                  <a:pt x="24751" y="2670"/>
                  <a:pt x="25385" y="2036"/>
                  <a:pt x="25385" y="1235"/>
                </a:cubicBezTo>
                <a:cubicBezTo>
                  <a:pt x="25385" y="2036"/>
                  <a:pt x="26052" y="2670"/>
                  <a:pt x="26819" y="2670"/>
                </a:cubicBezTo>
                <a:cubicBezTo>
                  <a:pt x="27620" y="2670"/>
                  <a:pt x="28254" y="2036"/>
                  <a:pt x="28254" y="1235"/>
                </a:cubicBezTo>
                <a:cubicBezTo>
                  <a:pt x="28254" y="2036"/>
                  <a:pt x="28921" y="2670"/>
                  <a:pt x="29721" y="2670"/>
                </a:cubicBezTo>
                <a:cubicBezTo>
                  <a:pt x="30489" y="2670"/>
                  <a:pt x="31156" y="2036"/>
                  <a:pt x="31156" y="1235"/>
                </a:cubicBezTo>
                <a:cubicBezTo>
                  <a:pt x="31156" y="2036"/>
                  <a:pt x="31789" y="2670"/>
                  <a:pt x="32590" y="2670"/>
                </a:cubicBezTo>
                <a:cubicBezTo>
                  <a:pt x="33391" y="2670"/>
                  <a:pt x="34024" y="2036"/>
                  <a:pt x="34024" y="1235"/>
                </a:cubicBezTo>
                <a:cubicBezTo>
                  <a:pt x="34024" y="2036"/>
                  <a:pt x="34658" y="2670"/>
                  <a:pt x="35459" y="2670"/>
                </a:cubicBezTo>
                <a:cubicBezTo>
                  <a:pt x="35792" y="2670"/>
                  <a:pt x="36093" y="2536"/>
                  <a:pt x="36359" y="2369"/>
                </a:cubicBezTo>
                <a:lnTo>
                  <a:pt x="363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4890558" y="2367142"/>
            <a:ext cx="357177" cy="62120"/>
          </a:xfrm>
          <a:custGeom>
            <a:avLst/>
            <a:gdLst/>
            <a:ahLst/>
            <a:cxnLst/>
            <a:rect l="l" t="t" r="r" b="b"/>
            <a:pathLst>
              <a:path w="8040" h="1668" extrusionOk="0">
                <a:moveTo>
                  <a:pt x="0" y="0"/>
                </a:moveTo>
                <a:lnTo>
                  <a:pt x="0" y="1668"/>
                </a:lnTo>
                <a:lnTo>
                  <a:pt x="8039" y="1668"/>
                </a:lnTo>
                <a:lnTo>
                  <a:pt x="80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4912770" y="2389488"/>
            <a:ext cx="91915" cy="13705"/>
          </a:xfrm>
          <a:custGeom>
            <a:avLst/>
            <a:gdLst/>
            <a:ahLst/>
            <a:cxnLst/>
            <a:rect l="l" t="t" r="r" b="b"/>
            <a:pathLst>
              <a:path w="2069" h="368" extrusionOk="0">
                <a:moveTo>
                  <a:pt x="201" y="0"/>
                </a:moveTo>
                <a:cubicBezTo>
                  <a:pt x="101" y="0"/>
                  <a:pt x="1" y="67"/>
                  <a:pt x="1" y="201"/>
                </a:cubicBezTo>
                <a:cubicBezTo>
                  <a:pt x="1" y="301"/>
                  <a:pt x="101" y="367"/>
                  <a:pt x="201" y="367"/>
                </a:cubicBezTo>
                <a:lnTo>
                  <a:pt x="1869" y="367"/>
                </a:lnTo>
                <a:cubicBezTo>
                  <a:pt x="1969" y="367"/>
                  <a:pt x="2069" y="301"/>
                  <a:pt x="2069" y="201"/>
                </a:cubicBezTo>
                <a:cubicBezTo>
                  <a:pt x="2069" y="67"/>
                  <a:pt x="1969" y="0"/>
                  <a:pt x="1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3828032" y="1854037"/>
            <a:ext cx="1612317" cy="111839"/>
          </a:xfrm>
          <a:custGeom>
            <a:avLst/>
            <a:gdLst/>
            <a:ahLst/>
            <a:cxnLst/>
            <a:rect l="l" t="t" r="r" b="b"/>
            <a:pathLst>
              <a:path w="36293" h="3003" extrusionOk="0">
                <a:moveTo>
                  <a:pt x="0" y="1"/>
                </a:moveTo>
                <a:lnTo>
                  <a:pt x="0" y="3003"/>
                </a:lnTo>
                <a:lnTo>
                  <a:pt x="36293" y="3003"/>
                </a:lnTo>
                <a:lnTo>
                  <a:pt x="36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3783562" y="1806812"/>
            <a:ext cx="1701255" cy="131727"/>
          </a:xfrm>
          <a:custGeom>
            <a:avLst/>
            <a:gdLst/>
            <a:ahLst/>
            <a:cxnLst/>
            <a:rect l="l" t="t" r="r" b="b"/>
            <a:pathLst>
              <a:path w="38295" h="3537" extrusionOk="0">
                <a:moveTo>
                  <a:pt x="0" y="1"/>
                </a:moveTo>
                <a:lnTo>
                  <a:pt x="0" y="3537"/>
                </a:lnTo>
                <a:lnTo>
                  <a:pt x="38294" y="3537"/>
                </a:lnTo>
                <a:lnTo>
                  <a:pt x="38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3621771" y="1681369"/>
            <a:ext cx="2027748" cy="167722"/>
          </a:xfrm>
          <a:custGeom>
            <a:avLst/>
            <a:gdLst/>
            <a:ahLst/>
            <a:cxnLst/>
            <a:rect l="l" t="t" r="r" b="b"/>
            <a:pathLst>
              <a:path w="20749" h="6472" extrusionOk="0">
                <a:moveTo>
                  <a:pt x="1" y="1"/>
                </a:moveTo>
                <a:lnTo>
                  <a:pt x="1" y="6472"/>
                </a:lnTo>
                <a:lnTo>
                  <a:pt x="20749" y="6472"/>
                </a:lnTo>
                <a:lnTo>
                  <a:pt x="20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3595441" y="1630422"/>
            <a:ext cx="2070064" cy="255968"/>
          </a:xfrm>
          <a:custGeom>
            <a:avLst/>
            <a:gdLst/>
            <a:ahLst/>
            <a:cxnLst/>
            <a:rect l="l" t="t" r="r" b="b"/>
            <a:pathLst>
              <a:path w="21182" h="6873" extrusionOk="0">
                <a:moveTo>
                  <a:pt x="20782" y="401"/>
                </a:moveTo>
                <a:lnTo>
                  <a:pt x="20782" y="6472"/>
                </a:lnTo>
                <a:lnTo>
                  <a:pt x="434" y="6472"/>
                </a:lnTo>
                <a:lnTo>
                  <a:pt x="434" y="401"/>
                </a:lnTo>
                <a:close/>
                <a:moveTo>
                  <a:pt x="0" y="0"/>
                </a:moveTo>
                <a:lnTo>
                  <a:pt x="0" y="6872"/>
                </a:lnTo>
                <a:lnTo>
                  <a:pt x="21182" y="6872"/>
                </a:lnTo>
                <a:lnTo>
                  <a:pt x="211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3678362" y="1984501"/>
            <a:ext cx="1911652" cy="173960"/>
          </a:xfrm>
          <a:custGeom>
            <a:avLst/>
            <a:gdLst/>
            <a:ahLst/>
            <a:cxnLst/>
            <a:rect l="l" t="t" r="r" b="b"/>
            <a:pathLst>
              <a:path w="43031" h="4671" extrusionOk="0">
                <a:moveTo>
                  <a:pt x="6104" y="0"/>
                </a:moveTo>
                <a:lnTo>
                  <a:pt x="0" y="4670"/>
                </a:lnTo>
                <a:lnTo>
                  <a:pt x="43031" y="4670"/>
                </a:lnTo>
                <a:lnTo>
                  <a:pt x="369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226948" y="1984501"/>
            <a:ext cx="363086" cy="173960"/>
          </a:xfrm>
          <a:custGeom>
            <a:avLst/>
            <a:gdLst/>
            <a:ahLst/>
            <a:cxnLst/>
            <a:rect l="l" t="t" r="r" b="b"/>
            <a:pathLst>
              <a:path w="8173" h="4671" extrusionOk="0">
                <a:moveTo>
                  <a:pt x="0" y="0"/>
                </a:moveTo>
                <a:lnTo>
                  <a:pt x="5304" y="4670"/>
                </a:lnTo>
                <a:lnTo>
                  <a:pt x="8173" y="4670"/>
                </a:lnTo>
                <a:lnTo>
                  <a:pt x="20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044670" y="1984501"/>
            <a:ext cx="290495" cy="173960"/>
          </a:xfrm>
          <a:custGeom>
            <a:avLst/>
            <a:gdLst/>
            <a:ahLst/>
            <a:cxnLst/>
            <a:rect l="l" t="t" r="r" b="b"/>
            <a:pathLst>
              <a:path w="6539" h="4671" extrusionOk="0">
                <a:moveTo>
                  <a:pt x="0" y="0"/>
                </a:moveTo>
                <a:lnTo>
                  <a:pt x="3670" y="4670"/>
                </a:lnTo>
                <a:lnTo>
                  <a:pt x="6538" y="4670"/>
                </a:lnTo>
                <a:lnTo>
                  <a:pt x="20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4862392" y="1984501"/>
            <a:ext cx="217860" cy="173960"/>
          </a:xfrm>
          <a:custGeom>
            <a:avLst/>
            <a:gdLst/>
            <a:ahLst/>
            <a:cxnLst/>
            <a:rect l="l" t="t" r="r" b="b"/>
            <a:pathLst>
              <a:path w="4904" h="4671" extrusionOk="0">
                <a:moveTo>
                  <a:pt x="0" y="0"/>
                </a:moveTo>
                <a:lnTo>
                  <a:pt x="2035" y="4670"/>
                </a:lnTo>
                <a:lnTo>
                  <a:pt x="4904" y="4670"/>
                </a:lnTo>
                <a:lnTo>
                  <a:pt x="20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4680114" y="1984501"/>
            <a:ext cx="145270" cy="173960"/>
          </a:xfrm>
          <a:custGeom>
            <a:avLst/>
            <a:gdLst/>
            <a:ahLst/>
            <a:cxnLst/>
            <a:rect l="l" t="t" r="r" b="b"/>
            <a:pathLst>
              <a:path w="3270" h="4671" extrusionOk="0">
                <a:moveTo>
                  <a:pt x="0" y="0"/>
                </a:moveTo>
                <a:lnTo>
                  <a:pt x="401" y="4670"/>
                </a:lnTo>
                <a:lnTo>
                  <a:pt x="3269" y="4670"/>
                </a:lnTo>
                <a:lnTo>
                  <a:pt x="20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4443015" y="1984501"/>
            <a:ext cx="145270" cy="173960"/>
          </a:xfrm>
          <a:custGeom>
            <a:avLst/>
            <a:gdLst/>
            <a:ahLst/>
            <a:cxnLst/>
            <a:rect l="l" t="t" r="r" b="b"/>
            <a:pathLst>
              <a:path w="3270" h="4671" extrusionOk="0">
                <a:moveTo>
                  <a:pt x="1235" y="0"/>
                </a:moveTo>
                <a:lnTo>
                  <a:pt x="0" y="4670"/>
                </a:lnTo>
                <a:lnTo>
                  <a:pt x="2869" y="4670"/>
                </a:lnTo>
                <a:lnTo>
                  <a:pt x="32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4188101" y="1984501"/>
            <a:ext cx="217905" cy="173960"/>
          </a:xfrm>
          <a:custGeom>
            <a:avLst/>
            <a:gdLst/>
            <a:ahLst/>
            <a:cxnLst/>
            <a:rect l="l" t="t" r="r" b="b"/>
            <a:pathLst>
              <a:path w="4905" h="4671" extrusionOk="0">
                <a:moveTo>
                  <a:pt x="2870" y="0"/>
                </a:moveTo>
                <a:lnTo>
                  <a:pt x="1" y="4670"/>
                </a:lnTo>
                <a:lnTo>
                  <a:pt x="2870" y="4670"/>
                </a:lnTo>
                <a:lnTo>
                  <a:pt x="49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3933232" y="1984501"/>
            <a:ext cx="290495" cy="173960"/>
          </a:xfrm>
          <a:custGeom>
            <a:avLst/>
            <a:gdLst/>
            <a:ahLst/>
            <a:cxnLst/>
            <a:rect l="l" t="t" r="r" b="b"/>
            <a:pathLst>
              <a:path w="6539" h="4671" extrusionOk="0">
                <a:moveTo>
                  <a:pt x="4470" y="0"/>
                </a:moveTo>
                <a:lnTo>
                  <a:pt x="0" y="4670"/>
                </a:lnTo>
                <a:lnTo>
                  <a:pt x="2869" y="4670"/>
                </a:lnTo>
                <a:lnTo>
                  <a:pt x="65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3678362" y="1984501"/>
            <a:ext cx="363086" cy="173960"/>
          </a:xfrm>
          <a:custGeom>
            <a:avLst/>
            <a:gdLst/>
            <a:ahLst/>
            <a:cxnLst/>
            <a:rect l="l" t="t" r="r" b="b"/>
            <a:pathLst>
              <a:path w="8173" h="4671" extrusionOk="0">
                <a:moveTo>
                  <a:pt x="6104" y="0"/>
                </a:moveTo>
                <a:lnTo>
                  <a:pt x="0" y="4670"/>
                </a:lnTo>
                <a:lnTo>
                  <a:pt x="2869" y="4670"/>
                </a:lnTo>
                <a:lnTo>
                  <a:pt x="81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3676852" y="2158429"/>
            <a:ext cx="128966" cy="98171"/>
          </a:xfrm>
          <a:custGeom>
            <a:avLst/>
            <a:gdLst/>
            <a:ahLst/>
            <a:cxnLst/>
            <a:rect l="l" t="t" r="r" b="b"/>
            <a:pathLst>
              <a:path w="2903" h="2636" extrusionOk="0">
                <a:moveTo>
                  <a:pt x="1" y="0"/>
                </a:moveTo>
                <a:lnTo>
                  <a:pt x="1" y="1201"/>
                </a:lnTo>
                <a:cubicBezTo>
                  <a:pt x="1" y="2001"/>
                  <a:pt x="668" y="2635"/>
                  <a:pt x="1468" y="2635"/>
                </a:cubicBezTo>
                <a:cubicBezTo>
                  <a:pt x="2236" y="2635"/>
                  <a:pt x="2903" y="2001"/>
                  <a:pt x="2903" y="1201"/>
                </a:cubicBezTo>
                <a:lnTo>
                  <a:pt x="2903"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3805775" y="2158429"/>
            <a:ext cx="127500" cy="98171"/>
          </a:xfrm>
          <a:custGeom>
            <a:avLst/>
            <a:gdLst/>
            <a:ahLst/>
            <a:cxnLst/>
            <a:rect l="l" t="t" r="r" b="b"/>
            <a:pathLst>
              <a:path w="2870" h="2636" extrusionOk="0">
                <a:moveTo>
                  <a:pt x="1" y="0"/>
                </a:moveTo>
                <a:lnTo>
                  <a:pt x="1" y="1201"/>
                </a:lnTo>
                <a:cubicBezTo>
                  <a:pt x="1" y="2001"/>
                  <a:pt x="635" y="2635"/>
                  <a:pt x="1435" y="2635"/>
                </a:cubicBezTo>
                <a:cubicBezTo>
                  <a:pt x="2236" y="2635"/>
                  <a:pt x="2869" y="2001"/>
                  <a:pt x="2869" y="1201"/>
                </a:cubicBez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3933232" y="2158429"/>
            <a:ext cx="127500" cy="98171"/>
          </a:xfrm>
          <a:custGeom>
            <a:avLst/>
            <a:gdLst/>
            <a:ahLst/>
            <a:cxnLst/>
            <a:rect l="l" t="t" r="r" b="b"/>
            <a:pathLst>
              <a:path w="2870" h="2636" extrusionOk="0">
                <a:moveTo>
                  <a:pt x="0" y="0"/>
                </a:moveTo>
                <a:lnTo>
                  <a:pt x="0" y="1201"/>
                </a:lnTo>
                <a:cubicBezTo>
                  <a:pt x="0" y="2001"/>
                  <a:pt x="634" y="2635"/>
                  <a:pt x="1435" y="2635"/>
                </a:cubicBezTo>
                <a:cubicBezTo>
                  <a:pt x="2235" y="2635"/>
                  <a:pt x="2869" y="2001"/>
                  <a:pt x="2869" y="1201"/>
                </a:cubicBezTo>
                <a:lnTo>
                  <a:pt x="2869"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4060689" y="2158429"/>
            <a:ext cx="127455" cy="98171"/>
          </a:xfrm>
          <a:custGeom>
            <a:avLst/>
            <a:gdLst/>
            <a:ahLst/>
            <a:cxnLst/>
            <a:rect l="l" t="t" r="r" b="b"/>
            <a:pathLst>
              <a:path w="2869" h="2636" extrusionOk="0">
                <a:moveTo>
                  <a:pt x="0" y="0"/>
                </a:moveTo>
                <a:lnTo>
                  <a:pt x="0" y="1201"/>
                </a:lnTo>
                <a:cubicBezTo>
                  <a:pt x="0" y="2001"/>
                  <a:pt x="634" y="2635"/>
                  <a:pt x="1435" y="2635"/>
                </a:cubicBezTo>
                <a:cubicBezTo>
                  <a:pt x="2235" y="2635"/>
                  <a:pt x="2869" y="2001"/>
                  <a:pt x="2869" y="1201"/>
                </a:cubicBez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4188101" y="2158429"/>
            <a:ext cx="127500" cy="98171"/>
          </a:xfrm>
          <a:custGeom>
            <a:avLst/>
            <a:gdLst/>
            <a:ahLst/>
            <a:cxnLst/>
            <a:rect l="l" t="t" r="r" b="b"/>
            <a:pathLst>
              <a:path w="2870" h="2636" extrusionOk="0">
                <a:moveTo>
                  <a:pt x="1" y="0"/>
                </a:moveTo>
                <a:lnTo>
                  <a:pt x="1" y="1201"/>
                </a:lnTo>
                <a:cubicBezTo>
                  <a:pt x="1" y="2001"/>
                  <a:pt x="668" y="2635"/>
                  <a:pt x="1435" y="2635"/>
                </a:cubicBezTo>
                <a:cubicBezTo>
                  <a:pt x="2236" y="2635"/>
                  <a:pt x="2870" y="2001"/>
                  <a:pt x="2870" y="1201"/>
                </a:cubicBezTo>
                <a:lnTo>
                  <a:pt x="2870"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4315558" y="2158429"/>
            <a:ext cx="128966" cy="98171"/>
          </a:xfrm>
          <a:custGeom>
            <a:avLst/>
            <a:gdLst/>
            <a:ahLst/>
            <a:cxnLst/>
            <a:rect l="l" t="t" r="r" b="b"/>
            <a:pathLst>
              <a:path w="2903" h="2636" extrusionOk="0">
                <a:moveTo>
                  <a:pt x="1" y="0"/>
                </a:moveTo>
                <a:lnTo>
                  <a:pt x="1" y="1201"/>
                </a:lnTo>
                <a:cubicBezTo>
                  <a:pt x="1" y="2001"/>
                  <a:pt x="668" y="2635"/>
                  <a:pt x="1435" y="2635"/>
                </a:cubicBezTo>
                <a:cubicBezTo>
                  <a:pt x="2236" y="2635"/>
                  <a:pt x="2903" y="2001"/>
                  <a:pt x="2903" y="1201"/>
                </a:cubicBezTo>
                <a:lnTo>
                  <a:pt x="2869" y="1201"/>
                </a:ln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4443015" y="2158429"/>
            <a:ext cx="128966" cy="98171"/>
          </a:xfrm>
          <a:custGeom>
            <a:avLst/>
            <a:gdLst/>
            <a:ahLst/>
            <a:cxnLst/>
            <a:rect l="l" t="t" r="r" b="b"/>
            <a:pathLst>
              <a:path w="2903" h="2636" extrusionOk="0">
                <a:moveTo>
                  <a:pt x="0" y="0"/>
                </a:moveTo>
                <a:lnTo>
                  <a:pt x="0" y="1201"/>
                </a:lnTo>
                <a:cubicBezTo>
                  <a:pt x="0" y="2001"/>
                  <a:pt x="667" y="2635"/>
                  <a:pt x="1468" y="2635"/>
                </a:cubicBezTo>
                <a:cubicBezTo>
                  <a:pt x="2235" y="2635"/>
                  <a:pt x="2902" y="2001"/>
                  <a:pt x="2902" y="1201"/>
                </a:cubicBezTo>
                <a:lnTo>
                  <a:pt x="2902"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4571938" y="2158429"/>
            <a:ext cx="127500" cy="98171"/>
          </a:xfrm>
          <a:custGeom>
            <a:avLst/>
            <a:gdLst/>
            <a:ahLst/>
            <a:cxnLst/>
            <a:rect l="l" t="t" r="r" b="b"/>
            <a:pathLst>
              <a:path w="2870" h="2636" extrusionOk="0">
                <a:moveTo>
                  <a:pt x="0" y="0"/>
                </a:moveTo>
                <a:lnTo>
                  <a:pt x="0" y="1201"/>
                </a:lnTo>
                <a:cubicBezTo>
                  <a:pt x="0" y="2001"/>
                  <a:pt x="634" y="2635"/>
                  <a:pt x="1435" y="2635"/>
                </a:cubicBezTo>
                <a:cubicBezTo>
                  <a:pt x="2235" y="2635"/>
                  <a:pt x="2869" y="2001"/>
                  <a:pt x="2869" y="1201"/>
                </a:cubicBez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4699394" y="2158429"/>
            <a:ext cx="127455" cy="98171"/>
          </a:xfrm>
          <a:custGeom>
            <a:avLst/>
            <a:gdLst/>
            <a:ahLst/>
            <a:cxnLst/>
            <a:rect l="l" t="t" r="r" b="b"/>
            <a:pathLst>
              <a:path w="2869" h="2636" extrusionOk="0">
                <a:moveTo>
                  <a:pt x="0" y="0"/>
                </a:moveTo>
                <a:lnTo>
                  <a:pt x="0" y="1201"/>
                </a:lnTo>
                <a:cubicBezTo>
                  <a:pt x="0" y="2001"/>
                  <a:pt x="634" y="2635"/>
                  <a:pt x="1434" y="2635"/>
                </a:cubicBezTo>
                <a:cubicBezTo>
                  <a:pt x="2235" y="2635"/>
                  <a:pt x="2869" y="2001"/>
                  <a:pt x="2869" y="1201"/>
                </a:cubicBezTo>
                <a:lnTo>
                  <a:pt x="2869"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4826807" y="2158429"/>
            <a:ext cx="127500" cy="98171"/>
          </a:xfrm>
          <a:custGeom>
            <a:avLst/>
            <a:gdLst/>
            <a:ahLst/>
            <a:cxnLst/>
            <a:rect l="l" t="t" r="r" b="b"/>
            <a:pathLst>
              <a:path w="2870" h="2636" extrusionOk="0">
                <a:moveTo>
                  <a:pt x="1" y="0"/>
                </a:moveTo>
                <a:lnTo>
                  <a:pt x="1" y="1201"/>
                </a:lnTo>
                <a:cubicBezTo>
                  <a:pt x="1" y="2001"/>
                  <a:pt x="635" y="2635"/>
                  <a:pt x="1435" y="2635"/>
                </a:cubicBezTo>
                <a:cubicBezTo>
                  <a:pt x="2236" y="2635"/>
                  <a:pt x="2870" y="2001"/>
                  <a:pt x="2870" y="1201"/>
                </a:cubicBezTo>
                <a:lnTo>
                  <a:pt x="28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4954264" y="2158429"/>
            <a:ext cx="127500" cy="98171"/>
          </a:xfrm>
          <a:custGeom>
            <a:avLst/>
            <a:gdLst/>
            <a:ahLst/>
            <a:cxnLst/>
            <a:rect l="l" t="t" r="r" b="b"/>
            <a:pathLst>
              <a:path w="2870" h="2636" extrusionOk="0">
                <a:moveTo>
                  <a:pt x="1" y="0"/>
                </a:moveTo>
                <a:lnTo>
                  <a:pt x="1" y="1201"/>
                </a:lnTo>
                <a:cubicBezTo>
                  <a:pt x="1" y="2001"/>
                  <a:pt x="634" y="2635"/>
                  <a:pt x="1435" y="2635"/>
                </a:cubicBezTo>
                <a:cubicBezTo>
                  <a:pt x="2235" y="2635"/>
                  <a:pt x="2869" y="2001"/>
                  <a:pt x="2869" y="1201"/>
                </a:cubicBezTo>
                <a:lnTo>
                  <a:pt x="2869"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5081721" y="2158429"/>
            <a:ext cx="128966" cy="98171"/>
          </a:xfrm>
          <a:custGeom>
            <a:avLst/>
            <a:gdLst/>
            <a:ahLst/>
            <a:cxnLst/>
            <a:rect l="l" t="t" r="r" b="b"/>
            <a:pathLst>
              <a:path w="2903" h="2636" extrusionOk="0">
                <a:moveTo>
                  <a:pt x="0" y="0"/>
                </a:moveTo>
                <a:lnTo>
                  <a:pt x="0" y="1201"/>
                </a:lnTo>
                <a:cubicBezTo>
                  <a:pt x="0" y="2001"/>
                  <a:pt x="667" y="2635"/>
                  <a:pt x="1435" y="2635"/>
                </a:cubicBezTo>
                <a:cubicBezTo>
                  <a:pt x="2235" y="2635"/>
                  <a:pt x="2902" y="2001"/>
                  <a:pt x="2902" y="1201"/>
                </a:cubicBezTo>
                <a:lnTo>
                  <a:pt x="2869" y="1201"/>
                </a:ln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5209133" y="2158429"/>
            <a:ext cx="129010" cy="98171"/>
          </a:xfrm>
          <a:custGeom>
            <a:avLst/>
            <a:gdLst/>
            <a:ahLst/>
            <a:cxnLst/>
            <a:rect l="l" t="t" r="r" b="b"/>
            <a:pathLst>
              <a:path w="2904" h="2636" extrusionOk="0">
                <a:moveTo>
                  <a:pt x="1" y="0"/>
                </a:moveTo>
                <a:lnTo>
                  <a:pt x="1" y="1201"/>
                </a:lnTo>
                <a:cubicBezTo>
                  <a:pt x="1" y="2001"/>
                  <a:pt x="668" y="2635"/>
                  <a:pt x="1469" y="2635"/>
                </a:cubicBezTo>
                <a:cubicBezTo>
                  <a:pt x="2236" y="2635"/>
                  <a:pt x="2903" y="2001"/>
                  <a:pt x="2903" y="1201"/>
                </a:cubicBezTo>
                <a:lnTo>
                  <a:pt x="2903"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5338100" y="2158429"/>
            <a:ext cx="127455" cy="98171"/>
          </a:xfrm>
          <a:custGeom>
            <a:avLst/>
            <a:gdLst/>
            <a:ahLst/>
            <a:cxnLst/>
            <a:rect l="l" t="t" r="r" b="b"/>
            <a:pathLst>
              <a:path w="2869" h="2636" extrusionOk="0">
                <a:moveTo>
                  <a:pt x="0" y="0"/>
                </a:moveTo>
                <a:lnTo>
                  <a:pt x="0" y="1201"/>
                </a:lnTo>
                <a:cubicBezTo>
                  <a:pt x="0" y="2001"/>
                  <a:pt x="634" y="2635"/>
                  <a:pt x="1434" y="2635"/>
                </a:cubicBezTo>
                <a:cubicBezTo>
                  <a:pt x="2202" y="2635"/>
                  <a:pt x="2869" y="2001"/>
                  <a:pt x="2869" y="1201"/>
                </a:cubicBez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5465513" y="2158429"/>
            <a:ext cx="127500" cy="98171"/>
          </a:xfrm>
          <a:custGeom>
            <a:avLst/>
            <a:gdLst/>
            <a:ahLst/>
            <a:cxnLst/>
            <a:rect l="l" t="t" r="r" b="b"/>
            <a:pathLst>
              <a:path w="2870" h="2636" extrusionOk="0">
                <a:moveTo>
                  <a:pt x="1" y="0"/>
                </a:moveTo>
                <a:lnTo>
                  <a:pt x="1" y="1201"/>
                </a:lnTo>
                <a:cubicBezTo>
                  <a:pt x="1" y="2001"/>
                  <a:pt x="635" y="2635"/>
                  <a:pt x="1435" y="2635"/>
                </a:cubicBezTo>
                <a:cubicBezTo>
                  <a:pt x="2236" y="2635"/>
                  <a:pt x="2869" y="2001"/>
                  <a:pt x="2869" y="1201"/>
                </a:cubicBezTo>
                <a:lnTo>
                  <a:pt x="2869"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81865" y="2637940"/>
            <a:ext cx="195692" cy="164053"/>
          </a:xfrm>
          <a:custGeom>
            <a:avLst/>
            <a:gdLst/>
            <a:ahLst/>
            <a:cxnLst/>
            <a:rect l="l" t="t" r="r" b="b"/>
            <a:pathLst>
              <a:path w="4405" h="4405" extrusionOk="0">
                <a:moveTo>
                  <a:pt x="1" y="1"/>
                </a:moveTo>
                <a:lnTo>
                  <a:pt x="1902" y="4237"/>
                </a:lnTo>
                <a:lnTo>
                  <a:pt x="2770" y="3370"/>
                </a:lnTo>
                <a:lnTo>
                  <a:pt x="3770" y="4404"/>
                </a:lnTo>
                <a:lnTo>
                  <a:pt x="4404" y="3804"/>
                </a:lnTo>
                <a:lnTo>
                  <a:pt x="3370" y="2770"/>
                </a:lnTo>
                <a:lnTo>
                  <a:pt x="4237" y="190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txBox="1">
            <a:spLocks noGrp="1"/>
          </p:cNvSpPr>
          <p:nvPr>
            <p:ph type="ctrTitle"/>
          </p:nvPr>
        </p:nvSpPr>
        <p:spPr>
          <a:xfrm>
            <a:off x="3251136" y="1697570"/>
            <a:ext cx="2758500" cy="1740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2"/>
                </a:solidFill>
              </a:rPr>
              <a:t>Olist </a:t>
            </a:r>
            <a:endParaRPr sz="2500">
              <a:solidFill>
                <a:schemeClr val="accent2"/>
              </a:solidFill>
            </a:endParaRPr>
          </a:p>
        </p:txBody>
      </p:sp>
      <p:sp>
        <p:nvSpPr>
          <p:cNvPr id="105" name="Google Shape;105;p13"/>
          <p:cNvSpPr txBox="1"/>
          <p:nvPr/>
        </p:nvSpPr>
        <p:spPr>
          <a:xfrm>
            <a:off x="1103764" y="4392500"/>
            <a:ext cx="29433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chemeClr val="accent2"/>
                </a:solidFill>
                <a:latin typeface="Roboto"/>
                <a:ea typeface="Roboto"/>
                <a:cs typeface="Roboto"/>
                <a:sym typeface="Roboto"/>
              </a:rPr>
              <a:t>SC1015 B140_Team3</a:t>
            </a:r>
            <a:endParaRPr sz="1800" b="1">
              <a:solidFill>
                <a:schemeClr val="accent2"/>
              </a:solidFill>
              <a:latin typeface="Roboto"/>
              <a:ea typeface="Roboto"/>
              <a:cs typeface="Roboto"/>
              <a:sym typeface="Roboto"/>
            </a:endParaRP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2014F2CF-08A6-D23C-6C47-CBC22851AF68}"/>
                  </a:ext>
                </a:extLst>
              </p14:cNvPr>
              <p14:cNvContentPartPr/>
              <p14:nvPr/>
            </p14:nvContentPartPr>
            <p14:xfrm>
              <a:off x="3580560" y="4039560"/>
              <a:ext cx="696960" cy="868320"/>
            </p14:xfrm>
          </p:contentPart>
        </mc:Choice>
        <mc:Fallback>
          <p:pic>
            <p:nvPicPr>
              <p:cNvPr id="4" name="Ink 3">
                <a:extLst>
                  <a:ext uri="{FF2B5EF4-FFF2-40B4-BE49-F238E27FC236}">
                    <a16:creationId xmlns:a16="http://schemas.microsoft.com/office/drawing/2014/main" id="{2014F2CF-08A6-D23C-6C47-CBC22851AF68}"/>
                  </a:ext>
                </a:extLst>
              </p:cNvPr>
              <p:cNvPicPr/>
              <p:nvPr/>
            </p:nvPicPr>
            <p:blipFill>
              <a:blip r:embed="rId6"/>
              <a:stretch>
                <a:fillRect/>
              </a:stretch>
            </p:blipFill>
            <p:spPr>
              <a:xfrm>
                <a:off x="3571200" y="4030200"/>
                <a:ext cx="715680" cy="887040"/>
              </a:xfrm>
              <a:prstGeom prst="rect">
                <a:avLst/>
              </a:prstGeom>
            </p:spPr>
          </p:pic>
        </mc:Fallback>
      </mc:AlternateContent>
      <p:pic>
        <p:nvPicPr>
          <p:cNvPr id="145" name="Audio 144">
            <a:hlinkClick r:id="" action="ppaction://media"/>
            <a:extLst>
              <a:ext uri="{FF2B5EF4-FFF2-40B4-BE49-F238E27FC236}">
                <a16:creationId xmlns:a16="http://schemas.microsoft.com/office/drawing/2014/main" id="{BEF1204B-02CC-8D8A-07BF-1A82F0F6B8C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135"/>
    </mc:Choice>
    <mc:Fallback>
      <p:transition spd="slow" advTm="10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2"/>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Exploratory Data Analysis</a:t>
            </a:r>
            <a:endParaRPr/>
          </a:p>
        </p:txBody>
      </p:sp>
      <p:pic>
        <p:nvPicPr>
          <p:cNvPr id="250" name="Google Shape;250;p22"/>
          <p:cNvPicPr preferRelativeResize="0"/>
          <p:nvPr/>
        </p:nvPicPr>
        <p:blipFill>
          <a:blip r:embed="rId5">
            <a:alphaModFix/>
          </a:blip>
          <a:stretch>
            <a:fillRect/>
          </a:stretch>
        </p:blipFill>
        <p:spPr>
          <a:xfrm>
            <a:off x="152400" y="882975"/>
            <a:ext cx="4120942" cy="4108124"/>
          </a:xfrm>
          <a:prstGeom prst="rect">
            <a:avLst/>
          </a:prstGeom>
          <a:noFill/>
          <a:ln>
            <a:noFill/>
          </a:ln>
        </p:spPr>
      </p:pic>
      <p:pic>
        <p:nvPicPr>
          <p:cNvPr id="251" name="Google Shape;251;p22"/>
          <p:cNvPicPr preferRelativeResize="0"/>
          <p:nvPr/>
        </p:nvPicPr>
        <p:blipFill>
          <a:blip r:embed="rId6">
            <a:alphaModFix/>
          </a:blip>
          <a:stretch>
            <a:fillRect/>
          </a:stretch>
        </p:blipFill>
        <p:spPr>
          <a:xfrm>
            <a:off x="4425742" y="882975"/>
            <a:ext cx="4352925" cy="3200400"/>
          </a:xfrm>
          <a:prstGeom prst="rect">
            <a:avLst/>
          </a:prstGeom>
          <a:noFill/>
          <a:ln>
            <a:noFill/>
          </a:ln>
        </p:spPr>
      </p:pic>
      <p:pic>
        <p:nvPicPr>
          <p:cNvPr id="252" name="Google Shape;252;p22"/>
          <p:cNvPicPr preferRelativeResize="0"/>
          <p:nvPr/>
        </p:nvPicPr>
        <p:blipFill>
          <a:blip r:embed="rId7">
            <a:alphaModFix/>
          </a:blip>
          <a:stretch>
            <a:fillRect/>
          </a:stretch>
        </p:blipFill>
        <p:spPr>
          <a:xfrm>
            <a:off x="4425742" y="4083375"/>
            <a:ext cx="4000500" cy="504825"/>
          </a:xfrm>
          <a:prstGeom prst="rect">
            <a:avLst/>
          </a:prstGeom>
          <a:noFill/>
          <a:ln>
            <a:noFill/>
          </a:ln>
        </p:spPr>
      </p:pic>
      <p:pic>
        <p:nvPicPr>
          <p:cNvPr id="3" name="Audio 2">
            <a:hlinkClick r:id="" action="ppaction://media"/>
            <a:extLst>
              <a:ext uri="{FF2B5EF4-FFF2-40B4-BE49-F238E27FC236}">
                <a16:creationId xmlns:a16="http://schemas.microsoft.com/office/drawing/2014/main" id="{75856B99-1C62-68CF-EBD6-377BE3C52352}"/>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6237"/>
    </mc:Choice>
    <mc:Fallback>
      <p:transition spd="slow" advTm="16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3"/>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Exploratory Data Analysis</a:t>
            </a:r>
            <a:endParaRPr/>
          </a:p>
        </p:txBody>
      </p:sp>
      <p:pic>
        <p:nvPicPr>
          <p:cNvPr id="258" name="Google Shape;258;p23"/>
          <p:cNvPicPr preferRelativeResize="0"/>
          <p:nvPr/>
        </p:nvPicPr>
        <p:blipFill>
          <a:blip r:embed="rId5">
            <a:alphaModFix/>
          </a:blip>
          <a:stretch>
            <a:fillRect/>
          </a:stretch>
        </p:blipFill>
        <p:spPr>
          <a:xfrm>
            <a:off x="700400" y="870025"/>
            <a:ext cx="7743146" cy="4108125"/>
          </a:xfrm>
          <a:prstGeom prst="rect">
            <a:avLst/>
          </a:prstGeom>
          <a:noFill/>
          <a:ln>
            <a:noFill/>
          </a:ln>
        </p:spPr>
      </p:pic>
      <p:pic>
        <p:nvPicPr>
          <p:cNvPr id="259" name="Google Shape;259;p23"/>
          <p:cNvPicPr preferRelativeResize="0"/>
          <p:nvPr/>
        </p:nvPicPr>
        <p:blipFill>
          <a:blip r:embed="rId6">
            <a:alphaModFix/>
          </a:blip>
          <a:stretch>
            <a:fillRect/>
          </a:stretch>
        </p:blipFill>
        <p:spPr>
          <a:xfrm>
            <a:off x="4763250" y="4089750"/>
            <a:ext cx="2958650" cy="174050"/>
          </a:xfrm>
          <a:prstGeom prst="rect">
            <a:avLst/>
          </a:prstGeom>
          <a:noFill/>
          <a:ln>
            <a:noFill/>
          </a:ln>
        </p:spPr>
      </p:pic>
      <p:pic>
        <p:nvPicPr>
          <p:cNvPr id="3" name="Audio 2">
            <a:hlinkClick r:id="" action="ppaction://media"/>
            <a:extLst>
              <a:ext uri="{FF2B5EF4-FFF2-40B4-BE49-F238E27FC236}">
                <a16:creationId xmlns:a16="http://schemas.microsoft.com/office/drawing/2014/main" id="{0A993DF2-5D63-468D-F95E-6D442E19B2E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8880"/>
    </mc:Choice>
    <mc:Fallback>
      <p:transition spd="slow" advTm="18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4"/>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Exploratory Data Analysis</a:t>
            </a:r>
            <a:endParaRPr/>
          </a:p>
        </p:txBody>
      </p:sp>
      <p:sp>
        <p:nvSpPr>
          <p:cNvPr id="265" name="Google Shape;265;p24"/>
          <p:cNvSpPr txBox="1">
            <a:spLocks noGrp="1"/>
          </p:cNvSpPr>
          <p:nvPr>
            <p:ph type="title"/>
          </p:nvPr>
        </p:nvSpPr>
        <p:spPr>
          <a:xfrm>
            <a:off x="0" y="895913"/>
            <a:ext cx="58389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5"/>
                </a:solidFill>
              </a:rPr>
              <a:t>Large-Sample Statistical Test for (u1-u2):</a:t>
            </a:r>
            <a:endParaRPr sz="2400">
              <a:solidFill>
                <a:schemeClr val="accent5"/>
              </a:solidFill>
            </a:endParaRPr>
          </a:p>
        </p:txBody>
      </p:sp>
      <p:pic>
        <p:nvPicPr>
          <p:cNvPr id="266" name="Google Shape;266;p24"/>
          <p:cNvPicPr preferRelativeResize="0"/>
          <p:nvPr/>
        </p:nvPicPr>
        <p:blipFill>
          <a:blip r:embed="rId5">
            <a:alphaModFix/>
          </a:blip>
          <a:stretch>
            <a:fillRect/>
          </a:stretch>
        </p:blipFill>
        <p:spPr>
          <a:xfrm>
            <a:off x="77313" y="2205375"/>
            <a:ext cx="4494713" cy="1018800"/>
          </a:xfrm>
          <a:prstGeom prst="rect">
            <a:avLst/>
          </a:prstGeom>
          <a:noFill/>
          <a:ln>
            <a:noFill/>
          </a:ln>
        </p:spPr>
      </p:pic>
      <p:pic>
        <p:nvPicPr>
          <p:cNvPr id="267" name="Google Shape;267;p24"/>
          <p:cNvPicPr preferRelativeResize="0"/>
          <p:nvPr/>
        </p:nvPicPr>
        <p:blipFill>
          <a:blip r:embed="rId6">
            <a:alphaModFix/>
          </a:blip>
          <a:stretch>
            <a:fillRect/>
          </a:stretch>
        </p:blipFill>
        <p:spPr>
          <a:xfrm>
            <a:off x="5301198" y="1157763"/>
            <a:ext cx="2921813" cy="1467775"/>
          </a:xfrm>
          <a:prstGeom prst="rect">
            <a:avLst/>
          </a:prstGeom>
          <a:noFill/>
          <a:ln>
            <a:noFill/>
          </a:ln>
        </p:spPr>
      </p:pic>
      <p:pic>
        <p:nvPicPr>
          <p:cNvPr id="268" name="Google Shape;268;p24"/>
          <p:cNvPicPr preferRelativeResize="0"/>
          <p:nvPr/>
        </p:nvPicPr>
        <p:blipFill>
          <a:blip r:embed="rId7">
            <a:alphaModFix/>
          </a:blip>
          <a:stretch>
            <a:fillRect/>
          </a:stretch>
        </p:blipFill>
        <p:spPr>
          <a:xfrm>
            <a:off x="33975" y="3391300"/>
            <a:ext cx="4961210" cy="1752200"/>
          </a:xfrm>
          <a:prstGeom prst="rect">
            <a:avLst/>
          </a:prstGeom>
          <a:noFill/>
          <a:ln>
            <a:noFill/>
          </a:ln>
        </p:spPr>
      </p:pic>
      <p:pic>
        <p:nvPicPr>
          <p:cNvPr id="269" name="Google Shape;269;p24"/>
          <p:cNvPicPr preferRelativeResize="0"/>
          <p:nvPr/>
        </p:nvPicPr>
        <p:blipFill>
          <a:blip r:embed="rId8">
            <a:alphaModFix/>
          </a:blip>
          <a:stretch>
            <a:fillRect/>
          </a:stretch>
        </p:blipFill>
        <p:spPr>
          <a:xfrm>
            <a:off x="5029200" y="3411456"/>
            <a:ext cx="4114800" cy="1690569"/>
          </a:xfrm>
          <a:prstGeom prst="rect">
            <a:avLst/>
          </a:prstGeom>
          <a:noFill/>
          <a:ln>
            <a:noFill/>
          </a:ln>
        </p:spPr>
      </p:pic>
      <p:sp>
        <p:nvSpPr>
          <p:cNvPr id="270" name="Google Shape;270;p24"/>
          <p:cNvSpPr txBox="1"/>
          <p:nvPr/>
        </p:nvSpPr>
        <p:spPr>
          <a:xfrm>
            <a:off x="572450" y="1382250"/>
            <a:ext cx="3730200" cy="10188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600"/>
              </a:spcBef>
              <a:spcAft>
                <a:spcPts val="0"/>
              </a:spcAft>
              <a:buClr>
                <a:schemeClr val="dk1"/>
              </a:buClr>
              <a:buSzPts val="1100"/>
              <a:buFont typeface="Arial"/>
              <a:buNone/>
            </a:pPr>
            <a:r>
              <a:rPr lang="en" sz="1600" b="1">
                <a:solidFill>
                  <a:srgbClr val="3A3F50"/>
                </a:solidFill>
              </a:rPr>
              <a:t>Null hypothesis H</a:t>
            </a:r>
            <a:r>
              <a:rPr lang="en" sz="700" b="1">
                <a:solidFill>
                  <a:srgbClr val="3A3F50"/>
                </a:solidFill>
              </a:rPr>
              <a:t>0</a:t>
            </a:r>
            <a:r>
              <a:rPr lang="en" sz="1600" b="1">
                <a:solidFill>
                  <a:srgbClr val="3A3F50"/>
                </a:solidFill>
              </a:rPr>
              <a:t>:</a:t>
            </a:r>
            <a:r>
              <a:rPr lang="en" sz="1600">
                <a:solidFill>
                  <a:srgbClr val="3A3F50"/>
                </a:solidFill>
              </a:rPr>
              <a:t>  (μ1-μ2) = 0</a:t>
            </a:r>
            <a:endParaRPr sz="1600">
              <a:solidFill>
                <a:srgbClr val="3A3F50"/>
              </a:solidFill>
            </a:endParaRPr>
          </a:p>
          <a:p>
            <a:pPr marL="0" lvl="0" indent="0" algn="l" rtl="0">
              <a:lnSpc>
                <a:spcPct val="110000"/>
              </a:lnSpc>
              <a:spcBef>
                <a:spcPts val="600"/>
              </a:spcBef>
              <a:spcAft>
                <a:spcPts val="0"/>
              </a:spcAft>
              <a:buClr>
                <a:schemeClr val="dk1"/>
              </a:buClr>
              <a:buSzPts val="1100"/>
              <a:buFont typeface="Arial"/>
              <a:buNone/>
            </a:pPr>
            <a:r>
              <a:rPr lang="en" sz="1600" b="1">
                <a:solidFill>
                  <a:srgbClr val="3A3F50"/>
                </a:solidFill>
              </a:rPr>
              <a:t>Alternative Hypothesis:</a:t>
            </a:r>
            <a:r>
              <a:rPr lang="en" sz="1600">
                <a:solidFill>
                  <a:srgbClr val="3A3F50"/>
                </a:solidFill>
              </a:rPr>
              <a:t>  (μ1-μ2) &gt; 0</a:t>
            </a:r>
            <a:endParaRPr sz="1600">
              <a:solidFill>
                <a:srgbClr val="3A3F50"/>
              </a:solidFill>
            </a:endParaRPr>
          </a:p>
          <a:p>
            <a:pPr marL="0" lvl="0" indent="0" algn="l" rtl="0">
              <a:spcBef>
                <a:spcPts val="0"/>
              </a:spcBef>
              <a:spcAft>
                <a:spcPts val="0"/>
              </a:spcAft>
              <a:buNone/>
            </a:pPr>
            <a:endParaRPr>
              <a:latin typeface="Roboto"/>
              <a:ea typeface="Roboto"/>
              <a:cs typeface="Roboto"/>
              <a:sym typeface="Roboto"/>
            </a:endParaRPr>
          </a:p>
        </p:txBody>
      </p:sp>
      <p:sp>
        <p:nvSpPr>
          <p:cNvPr id="271" name="Google Shape;271;p24"/>
          <p:cNvSpPr txBox="1"/>
          <p:nvPr/>
        </p:nvSpPr>
        <p:spPr>
          <a:xfrm>
            <a:off x="4717050" y="2571750"/>
            <a:ext cx="4392900" cy="10866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600"/>
              </a:spcBef>
              <a:spcAft>
                <a:spcPts val="0"/>
              </a:spcAft>
              <a:buNone/>
            </a:pPr>
            <a:r>
              <a:rPr lang="en" sz="2000" b="1">
                <a:solidFill>
                  <a:srgbClr val="3A3F50"/>
                </a:solidFill>
              </a:rPr>
              <a:t>The results are highly significant!</a:t>
            </a:r>
            <a:endParaRPr sz="2000" b="1">
              <a:solidFill>
                <a:srgbClr val="3A3F50"/>
              </a:solidFill>
            </a:endParaRPr>
          </a:p>
          <a:p>
            <a:pPr marL="0" lvl="0" indent="0" algn="l" rtl="0">
              <a:lnSpc>
                <a:spcPct val="110000"/>
              </a:lnSpc>
              <a:spcBef>
                <a:spcPts val="600"/>
              </a:spcBef>
              <a:spcAft>
                <a:spcPts val="0"/>
              </a:spcAft>
              <a:buNone/>
            </a:pPr>
            <a:endParaRPr sz="1600" b="1">
              <a:solidFill>
                <a:srgbClr val="3A3F50"/>
              </a:solidFill>
            </a:endParaRPr>
          </a:p>
          <a:p>
            <a:pPr marL="0" lvl="0" indent="0" algn="l" rtl="0">
              <a:spcBef>
                <a:spcPts val="0"/>
              </a:spcBef>
              <a:spcAft>
                <a:spcPts val="0"/>
              </a:spcAft>
              <a:buNone/>
            </a:pPr>
            <a:endParaRPr>
              <a:latin typeface="Roboto"/>
              <a:ea typeface="Roboto"/>
              <a:cs typeface="Roboto"/>
              <a:sym typeface="Roboto"/>
            </a:endParaRPr>
          </a:p>
        </p:txBody>
      </p:sp>
      <p:pic>
        <p:nvPicPr>
          <p:cNvPr id="24" name="Audio 23">
            <a:hlinkClick r:id="" action="ppaction://media"/>
            <a:extLst>
              <a:ext uri="{FF2B5EF4-FFF2-40B4-BE49-F238E27FC236}">
                <a16:creationId xmlns:a16="http://schemas.microsoft.com/office/drawing/2014/main" id="{D2AD8B82-3AC6-14C4-168F-57AE95AC3F3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8993"/>
    </mc:Choice>
    <mc:Fallback>
      <p:transition spd="slow" advTm="28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5"/>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
        <p:nvSpPr>
          <p:cNvPr id="277" name="Google Shape;277;p25"/>
          <p:cNvSpPr txBox="1">
            <a:spLocks noGrp="1"/>
          </p:cNvSpPr>
          <p:nvPr>
            <p:ph type="title"/>
          </p:nvPr>
        </p:nvSpPr>
        <p:spPr>
          <a:xfrm>
            <a:off x="457200" y="860000"/>
            <a:ext cx="3664200" cy="330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Random Forest Classifier</a:t>
            </a:r>
            <a:endParaRPr>
              <a:solidFill>
                <a:schemeClr val="accent2"/>
              </a:solidFill>
            </a:endParaRPr>
          </a:p>
          <a:p>
            <a:pPr marL="457200" lvl="0" indent="-381000" algn="l" rtl="0">
              <a:spcBef>
                <a:spcPts val="0"/>
              </a:spcBef>
              <a:spcAft>
                <a:spcPts val="0"/>
              </a:spcAft>
              <a:buClr>
                <a:schemeClr val="accent5"/>
              </a:buClr>
              <a:buSzPts val="2400"/>
              <a:buChar char="-"/>
            </a:pPr>
            <a:r>
              <a:rPr lang="en" sz="2400">
                <a:solidFill>
                  <a:schemeClr val="accent5"/>
                </a:solidFill>
              </a:rPr>
              <a:t>Meta Estimator</a:t>
            </a:r>
            <a:endParaRPr sz="2400">
              <a:solidFill>
                <a:schemeClr val="accent5"/>
              </a:solidFill>
            </a:endParaRPr>
          </a:p>
          <a:p>
            <a:pPr marL="457200" lvl="0" indent="-381000" algn="l" rtl="0">
              <a:spcBef>
                <a:spcPts val="0"/>
              </a:spcBef>
              <a:spcAft>
                <a:spcPts val="0"/>
              </a:spcAft>
              <a:buClr>
                <a:schemeClr val="accent5"/>
              </a:buClr>
              <a:buSzPts val="2400"/>
              <a:buChar char="-"/>
            </a:pPr>
            <a:r>
              <a:rPr lang="en" sz="2400">
                <a:solidFill>
                  <a:schemeClr val="accent5"/>
                </a:solidFill>
              </a:rPr>
              <a:t>Uses averaging</a:t>
            </a:r>
            <a:endParaRPr sz="2400">
              <a:solidFill>
                <a:schemeClr val="accent5"/>
              </a:solidFill>
            </a:endParaRPr>
          </a:p>
          <a:p>
            <a:pPr marL="457200" lvl="0" indent="-381000" algn="l" rtl="0">
              <a:spcBef>
                <a:spcPts val="0"/>
              </a:spcBef>
              <a:spcAft>
                <a:spcPts val="0"/>
              </a:spcAft>
              <a:buClr>
                <a:schemeClr val="accent5"/>
              </a:buClr>
              <a:buSzPts val="2400"/>
              <a:buChar char="-"/>
            </a:pPr>
            <a:r>
              <a:rPr lang="en" sz="2400">
                <a:solidFill>
                  <a:schemeClr val="accent5"/>
                </a:solidFill>
              </a:rPr>
              <a:t>Better predictive accuracy</a:t>
            </a:r>
            <a:endParaRPr sz="2400">
              <a:solidFill>
                <a:schemeClr val="accent5"/>
              </a:solidFill>
            </a:endParaRPr>
          </a:p>
          <a:p>
            <a:pPr marL="457200" lvl="0" indent="-381000" algn="l" rtl="0">
              <a:spcBef>
                <a:spcPts val="0"/>
              </a:spcBef>
              <a:spcAft>
                <a:spcPts val="0"/>
              </a:spcAft>
              <a:buClr>
                <a:schemeClr val="accent5"/>
              </a:buClr>
              <a:buSzPts val="2400"/>
              <a:buChar char="-"/>
            </a:pPr>
            <a:r>
              <a:rPr lang="en" sz="2400">
                <a:solidFill>
                  <a:schemeClr val="accent5"/>
                </a:solidFill>
              </a:rPr>
              <a:t>Control over-fitting</a:t>
            </a:r>
            <a:endParaRPr sz="2400">
              <a:solidFill>
                <a:schemeClr val="accent5"/>
              </a:solidFill>
            </a:endParaRPr>
          </a:p>
        </p:txBody>
      </p:sp>
      <p:pic>
        <p:nvPicPr>
          <p:cNvPr id="278" name="Google Shape;278;p25"/>
          <p:cNvPicPr preferRelativeResize="0"/>
          <p:nvPr/>
        </p:nvPicPr>
        <p:blipFill>
          <a:blip r:embed="rId5">
            <a:alphaModFix/>
          </a:blip>
          <a:stretch>
            <a:fillRect/>
          </a:stretch>
        </p:blipFill>
        <p:spPr>
          <a:xfrm>
            <a:off x="4330825" y="943563"/>
            <a:ext cx="4043302" cy="4108125"/>
          </a:xfrm>
          <a:prstGeom prst="rect">
            <a:avLst/>
          </a:prstGeom>
          <a:noFill/>
          <a:ln>
            <a:noFill/>
          </a:ln>
        </p:spPr>
      </p:pic>
      <p:pic>
        <p:nvPicPr>
          <p:cNvPr id="39" name="Audio 38">
            <a:hlinkClick r:id="" action="ppaction://media"/>
            <a:extLst>
              <a:ext uri="{FF2B5EF4-FFF2-40B4-BE49-F238E27FC236}">
                <a16:creationId xmlns:a16="http://schemas.microsoft.com/office/drawing/2014/main" id="{C15A356C-EBA4-59FE-8C41-3E2DC90B02D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9816"/>
    </mc:Choice>
    <mc:Fallback>
      <p:transition spd="slow" advTm="59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6"/>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pic>
        <p:nvPicPr>
          <p:cNvPr id="284" name="Google Shape;284;p26"/>
          <p:cNvPicPr preferRelativeResize="0"/>
          <p:nvPr/>
        </p:nvPicPr>
        <p:blipFill>
          <a:blip r:embed="rId5">
            <a:alphaModFix/>
          </a:blip>
          <a:stretch>
            <a:fillRect/>
          </a:stretch>
        </p:blipFill>
        <p:spPr>
          <a:xfrm>
            <a:off x="152350" y="1038400"/>
            <a:ext cx="6477025" cy="3791252"/>
          </a:xfrm>
          <a:prstGeom prst="rect">
            <a:avLst/>
          </a:prstGeom>
          <a:noFill/>
          <a:ln>
            <a:noFill/>
          </a:ln>
        </p:spPr>
      </p:pic>
      <p:sp>
        <p:nvSpPr>
          <p:cNvPr id="285" name="Google Shape;285;p26"/>
          <p:cNvSpPr txBox="1"/>
          <p:nvPr/>
        </p:nvSpPr>
        <p:spPr>
          <a:xfrm>
            <a:off x="7037400" y="2410675"/>
            <a:ext cx="1649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latin typeface="Fira Sans Extra Condensed Medium"/>
                <a:ea typeface="Fira Sans Extra Condensed Medium"/>
                <a:cs typeface="Fira Sans Extra Condensed Medium"/>
                <a:sym typeface="Fira Sans Extra Condensed Medium"/>
              </a:rPr>
              <a:t>Accuracy: </a:t>
            </a:r>
            <a:endParaRPr sz="2800">
              <a:solidFill>
                <a:schemeClr val="dk1"/>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2800">
                <a:solidFill>
                  <a:schemeClr val="accent5"/>
                </a:solidFill>
                <a:latin typeface="Fira Sans Extra Condensed Medium"/>
                <a:ea typeface="Fira Sans Extra Condensed Medium"/>
                <a:cs typeface="Fira Sans Extra Condensed Medium"/>
                <a:sym typeface="Fira Sans Extra Condensed Medium"/>
              </a:rPr>
              <a:t>65.26%</a:t>
            </a:r>
            <a:endParaRPr>
              <a:solidFill>
                <a:schemeClr val="accent5"/>
              </a:solidFill>
            </a:endParaRPr>
          </a:p>
        </p:txBody>
      </p:sp>
      <p:pic>
        <p:nvPicPr>
          <p:cNvPr id="18" name="Audio 17">
            <a:hlinkClick r:id="" action="ppaction://media"/>
            <a:extLst>
              <a:ext uri="{FF2B5EF4-FFF2-40B4-BE49-F238E27FC236}">
                <a16:creationId xmlns:a16="http://schemas.microsoft.com/office/drawing/2014/main" id="{AC273C20-4B80-932F-1624-5808CD4EFF5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8991"/>
    </mc:Choice>
    <mc:Fallback>
      <p:transition spd="slow" advTm="68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7"/>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Insights</a:t>
            </a:r>
            <a:endParaRPr/>
          </a:p>
        </p:txBody>
      </p:sp>
      <p:pic>
        <p:nvPicPr>
          <p:cNvPr id="291" name="Google Shape;291;p27"/>
          <p:cNvPicPr preferRelativeResize="0"/>
          <p:nvPr/>
        </p:nvPicPr>
        <p:blipFill rotWithShape="1">
          <a:blip r:embed="rId5">
            <a:alphaModFix/>
          </a:blip>
          <a:srcRect t="16340" b="-16340"/>
          <a:stretch/>
        </p:blipFill>
        <p:spPr>
          <a:xfrm>
            <a:off x="152425" y="2273101"/>
            <a:ext cx="8839200" cy="2870400"/>
          </a:xfrm>
          <a:prstGeom prst="rect">
            <a:avLst/>
          </a:prstGeom>
          <a:noFill/>
          <a:ln>
            <a:noFill/>
          </a:ln>
        </p:spPr>
      </p:pic>
      <p:sp>
        <p:nvSpPr>
          <p:cNvPr id="292" name="Google Shape;292;p27"/>
          <p:cNvSpPr txBox="1"/>
          <p:nvPr/>
        </p:nvSpPr>
        <p:spPr>
          <a:xfrm>
            <a:off x="6762150" y="1488075"/>
            <a:ext cx="1649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accent5"/>
                </a:solidFill>
                <a:latin typeface="Fira Sans Extra Condensed Medium"/>
                <a:ea typeface="Fira Sans Extra Condensed Medium"/>
                <a:cs typeface="Fira Sans Extra Condensed Medium"/>
                <a:sym typeface="Fira Sans Extra Condensed Medium"/>
              </a:rPr>
              <a:t>2018</a:t>
            </a:r>
            <a:endParaRPr>
              <a:solidFill>
                <a:schemeClr val="accent5"/>
              </a:solidFill>
            </a:endParaRPr>
          </a:p>
        </p:txBody>
      </p:sp>
      <p:sp>
        <p:nvSpPr>
          <p:cNvPr id="293" name="Google Shape;293;p27"/>
          <p:cNvSpPr txBox="1"/>
          <p:nvPr/>
        </p:nvSpPr>
        <p:spPr>
          <a:xfrm>
            <a:off x="3747275" y="1488075"/>
            <a:ext cx="1649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accent5"/>
                </a:solidFill>
                <a:latin typeface="Fira Sans Extra Condensed Medium"/>
                <a:ea typeface="Fira Sans Extra Condensed Medium"/>
                <a:cs typeface="Fira Sans Extra Condensed Medium"/>
                <a:sym typeface="Fira Sans Extra Condensed Medium"/>
              </a:rPr>
              <a:t>2017</a:t>
            </a:r>
            <a:endParaRPr>
              <a:solidFill>
                <a:schemeClr val="accent5"/>
              </a:solidFill>
            </a:endParaRPr>
          </a:p>
        </p:txBody>
      </p:sp>
      <p:sp>
        <p:nvSpPr>
          <p:cNvPr id="294" name="Google Shape;294;p27"/>
          <p:cNvSpPr txBox="1"/>
          <p:nvPr/>
        </p:nvSpPr>
        <p:spPr>
          <a:xfrm>
            <a:off x="732400" y="1525900"/>
            <a:ext cx="1649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accent5"/>
                </a:solidFill>
                <a:latin typeface="Fira Sans Extra Condensed Medium"/>
                <a:ea typeface="Fira Sans Extra Condensed Medium"/>
                <a:cs typeface="Fira Sans Extra Condensed Medium"/>
                <a:sym typeface="Fira Sans Extra Condensed Medium"/>
              </a:rPr>
              <a:t>2016</a:t>
            </a:r>
            <a:endParaRPr>
              <a:solidFill>
                <a:schemeClr val="accent5"/>
              </a:solidFill>
            </a:endParaRPr>
          </a:p>
        </p:txBody>
      </p:sp>
      <p:sp>
        <p:nvSpPr>
          <p:cNvPr id="295" name="Google Shape;295;p27"/>
          <p:cNvSpPr txBox="1"/>
          <p:nvPr/>
        </p:nvSpPr>
        <p:spPr>
          <a:xfrm>
            <a:off x="635800" y="872475"/>
            <a:ext cx="2643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accent5"/>
                </a:solidFill>
                <a:latin typeface="Fira Sans Extra Condensed Medium"/>
                <a:ea typeface="Fira Sans Extra Condensed Medium"/>
                <a:cs typeface="Fira Sans Extra Condensed Medium"/>
                <a:sym typeface="Fira Sans Extra Condensed Medium"/>
              </a:rPr>
              <a:t>Top 10 Categories:</a:t>
            </a:r>
            <a:endParaRPr sz="1000">
              <a:solidFill>
                <a:schemeClr val="accent5"/>
              </a:solidFill>
            </a:endParaRPr>
          </a:p>
        </p:txBody>
      </p:sp>
      <p:pic>
        <p:nvPicPr>
          <p:cNvPr id="7" name="Audio 6">
            <a:hlinkClick r:id="" action="ppaction://media"/>
            <a:extLst>
              <a:ext uri="{FF2B5EF4-FFF2-40B4-BE49-F238E27FC236}">
                <a16:creationId xmlns:a16="http://schemas.microsoft.com/office/drawing/2014/main" id="{893D639C-7482-A0CE-9A10-2F28FF32207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2429"/>
    </mc:Choice>
    <mc:Fallback>
      <p:transition spd="slow" advTm="22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8"/>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Insights</a:t>
            </a:r>
            <a:endParaRPr/>
          </a:p>
        </p:txBody>
      </p:sp>
      <p:pic>
        <p:nvPicPr>
          <p:cNvPr id="301" name="Google Shape;301;p28"/>
          <p:cNvPicPr preferRelativeResize="0"/>
          <p:nvPr/>
        </p:nvPicPr>
        <p:blipFill>
          <a:blip r:embed="rId5">
            <a:alphaModFix/>
          </a:blip>
          <a:stretch>
            <a:fillRect/>
          </a:stretch>
        </p:blipFill>
        <p:spPr>
          <a:xfrm>
            <a:off x="898949" y="1284675"/>
            <a:ext cx="7346149" cy="3736775"/>
          </a:xfrm>
          <a:prstGeom prst="rect">
            <a:avLst/>
          </a:prstGeom>
          <a:noFill/>
          <a:ln>
            <a:noFill/>
          </a:ln>
        </p:spPr>
      </p:pic>
      <p:sp>
        <p:nvSpPr>
          <p:cNvPr id="302" name="Google Shape;302;p28"/>
          <p:cNvSpPr txBox="1"/>
          <p:nvPr/>
        </p:nvSpPr>
        <p:spPr>
          <a:xfrm>
            <a:off x="697825" y="730575"/>
            <a:ext cx="7748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accent5"/>
                </a:solidFill>
                <a:latin typeface="Fira Sans Extra Condensed Medium"/>
                <a:ea typeface="Fira Sans Extra Condensed Medium"/>
                <a:cs typeface="Fira Sans Extra Condensed Medium"/>
                <a:sym typeface="Fira Sans Extra Condensed Medium"/>
              </a:rPr>
              <a:t>Faster delivery timing is related to higher review score (&lt;26 days):</a:t>
            </a:r>
            <a:endParaRPr sz="1000">
              <a:solidFill>
                <a:schemeClr val="accent5"/>
              </a:solidFill>
            </a:endParaRPr>
          </a:p>
        </p:txBody>
      </p:sp>
      <p:pic>
        <p:nvPicPr>
          <p:cNvPr id="7" name="Audio 6">
            <a:hlinkClick r:id="" action="ppaction://media"/>
            <a:extLst>
              <a:ext uri="{FF2B5EF4-FFF2-40B4-BE49-F238E27FC236}">
                <a16:creationId xmlns:a16="http://schemas.microsoft.com/office/drawing/2014/main" id="{3B0CABB7-D24A-9053-1110-C45C92E26C0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4315"/>
    </mc:Choice>
    <mc:Fallback>
      <p:transition spd="slow" advTm="14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Insights</a:t>
            </a:r>
            <a:endParaRPr/>
          </a:p>
        </p:txBody>
      </p:sp>
      <p:pic>
        <p:nvPicPr>
          <p:cNvPr id="308" name="Google Shape;308;p29"/>
          <p:cNvPicPr preferRelativeResize="0"/>
          <p:nvPr/>
        </p:nvPicPr>
        <p:blipFill>
          <a:blip r:embed="rId5">
            <a:alphaModFix/>
          </a:blip>
          <a:stretch>
            <a:fillRect/>
          </a:stretch>
        </p:blipFill>
        <p:spPr>
          <a:xfrm>
            <a:off x="152400" y="1251613"/>
            <a:ext cx="8839201" cy="2640281"/>
          </a:xfrm>
          <a:prstGeom prst="rect">
            <a:avLst/>
          </a:prstGeom>
          <a:noFill/>
          <a:ln>
            <a:noFill/>
          </a:ln>
        </p:spPr>
      </p:pic>
      <p:sp>
        <p:nvSpPr>
          <p:cNvPr id="309" name="Google Shape;309;p29"/>
          <p:cNvSpPr txBox="1"/>
          <p:nvPr/>
        </p:nvSpPr>
        <p:spPr>
          <a:xfrm>
            <a:off x="697825" y="730575"/>
            <a:ext cx="7748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accent5"/>
                </a:solidFill>
                <a:latin typeface="Fira Sans Extra Condensed Medium"/>
                <a:ea typeface="Fira Sans Extra Condensed Medium"/>
                <a:cs typeface="Fira Sans Extra Condensed Medium"/>
                <a:sym typeface="Fira Sans Extra Condensed Medium"/>
              </a:rPr>
              <a:t>Customer Activity:</a:t>
            </a:r>
            <a:endParaRPr sz="1000">
              <a:solidFill>
                <a:schemeClr val="accent5"/>
              </a:solidFill>
            </a:endParaRPr>
          </a:p>
        </p:txBody>
      </p:sp>
      <p:sp>
        <p:nvSpPr>
          <p:cNvPr id="310" name="Google Shape;310;p29"/>
          <p:cNvSpPr txBox="1"/>
          <p:nvPr/>
        </p:nvSpPr>
        <p:spPr>
          <a:xfrm>
            <a:off x="1531175" y="4056175"/>
            <a:ext cx="6081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accent5"/>
                </a:solidFill>
                <a:latin typeface="Fira Sans Extra Condensed Medium"/>
                <a:ea typeface="Fira Sans Extra Condensed Medium"/>
                <a:cs typeface="Fira Sans Extra Condensed Medium"/>
                <a:sym typeface="Fira Sans Extra Condensed Medium"/>
              </a:rPr>
              <a:t>High traffic on Monday to Wednesday, 11 00 - 17 00</a:t>
            </a:r>
            <a:endParaRPr sz="1000">
              <a:solidFill>
                <a:schemeClr val="accent5"/>
              </a:solidFill>
            </a:endParaRPr>
          </a:p>
        </p:txBody>
      </p:sp>
      <p:pic>
        <p:nvPicPr>
          <p:cNvPr id="8" name="Audio 7">
            <a:hlinkClick r:id="" action="ppaction://media"/>
            <a:extLst>
              <a:ext uri="{FF2B5EF4-FFF2-40B4-BE49-F238E27FC236}">
                <a16:creationId xmlns:a16="http://schemas.microsoft.com/office/drawing/2014/main" id="{DB96471E-1935-5A7D-F591-9A4CA87112A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1368"/>
    </mc:Choice>
    <mc:Fallback>
      <p:transition spd="slow" advTm="11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0"/>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316" name="Google Shape;316;p30"/>
          <p:cNvSpPr txBox="1"/>
          <p:nvPr/>
        </p:nvSpPr>
        <p:spPr>
          <a:xfrm>
            <a:off x="406075" y="951275"/>
            <a:ext cx="8331900" cy="3388500"/>
          </a:xfrm>
          <a:prstGeom prst="rect">
            <a:avLst/>
          </a:prstGeom>
          <a:noFill/>
          <a:ln>
            <a:noFill/>
          </a:ln>
        </p:spPr>
        <p:txBody>
          <a:bodyPr spcFirstLastPara="1" wrap="square" lIns="91425" tIns="91425" rIns="91425" bIns="91425" anchor="t" anchorCtr="0">
            <a:spAutoFit/>
          </a:bodyPr>
          <a:lstStyle/>
          <a:p>
            <a:pPr marL="457200" lvl="0" indent="-374650" algn="l" rtl="0">
              <a:lnSpc>
                <a:spcPct val="115000"/>
              </a:lnSpc>
              <a:spcBef>
                <a:spcPts val="0"/>
              </a:spcBef>
              <a:spcAft>
                <a:spcPts val="0"/>
              </a:spcAft>
              <a:buClr>
                <a:schemeClr val="accent5"/>
              </a:buClr>
              <a:buSzPts val="2300"/>
              <a:buFont typeface="Roboto"/>
              <a:buAutoNum type="arabicPeriod"/>
            </a:pPr>
            <a:r>
              <a:rPr lang="en" sz="2300" b="1">
                <a:solidFill>
                  <a:schemeClr val="accent5"/>
                </a:solidFill>
                <a:latin typeface="Roboto"/>
                <a:ea typeface="Roboto"/>
                <a:cs typeface="Roboto"/>
                <a:sym typeface="Roboto"/>
              </a:rPr>
              <a:t>Minimize the gap between estimated delivery time and the actual delivery time.</a:t>
            </a:r>
            <a:endParaRPr sz="2300" b="1">
              <a:solidFill>
                <a:schemeClr val="accent5"/>
              </a:solidFill>
              <a:latin typeface="Roboto"/>
              <a:ea typeface="Roboto"/>
              <a:cs typeface="Roboto"/>
              <a:sym typeface="Roboto"/>
            </a:endParaRPr>
          </a:p>
          <a:p>
            <a:pPr marL="457200" lvl="0" indent="-374650" algn="l" rtl="0">
              <a:lnSpc>
                <a:spcPct val="115000"/>
              </a:lnSpc>
              <a:spcBef>
                <a:spcPts val="0"/>
              </a:spcBef>
              <a:spcAft>
                <a:spcPts val="0"/>
              </a:spcAft>
              <a:buClr>
                <a:schemeClr val="accent5"/>
              </a:buClr>
              <a:buSzPts val="2300"/>
              <a:buFont typeface="Roboto"/>
              <a:buAutoNum type="arabicPeriod"/>
            </a:pPr>
            <a:r>
              <a:rPr lang="en" sz="2300" b="1">
                <a:solidFill>
                  <a:schemeClr val="accent5"/>
                </a:solidFill>
                <a:latin typeface="Roboto"/>
                <a:ea typeface="Roboto"/>
                <a:cs typeface="Roboto"/>
                <a:sym typeface="Roboto"/>
              </a:rPr>
              <a:t>Sellers can provide more detailed product descriptions to customers.</a:t>
            </a:r>
            <a:endParaRPr sz="2300" b="1">
              <a:solidFill>
                <a:schemeClr val="accent5"/>
              </a:solidFill>
              <a:latin typeface="Roboto"/>
              <a:ea typeface="Roboto"/>
              <a:cs typeface="Roboto"/>
              <a:sym typeface="Roboto"/>
            </a:endParaRPr>
          </a:p>
          <a:p>
            <a:pPr marL="457200" lvl="0" indent="-374650" algn="l" rtl="0">
              <a:lnSpc>
                <a:spcPct val="115000"/>
              </a:lnSpc>
              <a:spcBef>
                <a:spcPts val="0"/>
              </a:spcBef>
              <a:spcAft>
                <a:spcPts val="0"/>
              </a:spcAft>
              <a:buClr>
                <a:schemeClr val="accent5"/>
              </a:buClr>
              <a:buSzPts val="2300"/>
              <a:buFont typeface="Roboto"/>
              <a:buAutoNum type="arabicPeriod"/>
            </a:pPr>
            <a:r>
              <a:rPr lang="en" sz="2300" b="1">
                <a:solidFill>
                  <a:schemeClr val="accent5"/>
                </a:solidFill>
                <a:latin typeface="Roboto"/>
                <a:ea typeface="Roboto"/>
                <a:cs typeface="Roboto"/>
                <a:sym typeface="Roboto"/>
              </a:rPr>
              <a:t>Sellers can market products from popular categories to increase sales.</a:t>
            </a:r>
            <a:endParaRPr sz="2300" b="1">
              <a:solidFill>
                <a:schemeClr val="accent5"/>
              </a:solidFill>
              <a:latin typeface="Roboto"/>
              <a:ea typeface="Roboto"/>
              <a:cs typeface="Roboto"/>
              <a:sym typeface="Roboto"/>
            </a:endParaRPr>
          </a:p>
          <a:p>
            <a:pPr marL="457200" lvl="0" indent="-374650" algn="l" rtl="0">
              <a:lnSpc>
                <a:spcPct val="115000"/>
              </a:lnSpc>
              <a:spcBef>
                <a:spcPts val="0"/>
              </a:spcBef>
              <a:spcAft>
                <a:spcPts val="0"/>
              </a:spcAft>
              <a:buClr>
                <a:schemeClr val="accent5"/>
              </a:buClr>
              <a:buSzPts val="2300"/>
              <a:buFont typeface="Roboto"/>
              <a:buAutoNum type="arabicPeriod"/>
            </a:pPr>
            <a:r>
              <a:rPr lang="en" sz="2300" b="1">
                <a:solidFill>
                  <a:schemeClr val="accent5"/>
                </a:solidFill>
                <a:latin typeface="Roboto"/>
                <a:ea typeface="Roboto"/>
                <a:cs typeface="Roboto"/>
                <a:sym typeface="Roboto"/>
              </a:rPr>
              <a:t>To increase sales, promotions can be offered during off-peak hours.</a:t>
            </a:r>
            <a:endParaRPr sz="2300" b="1">
              <a:solidFill>
                <a:schemeClr val="accent5"/>
              </a:solidFill>
              <a:latin typeface="Roboto"/>
              <a:ea typeface="Roboto"/>
              <a:cs typeface="Roboto"/>
              <a:sym typeface="Roboto"/>
            </a:endParaRPr>
          </a:p>
        </p:txBody>
      </p:sp>
      <p:pic>
        <p:nvPicPr>
          <p:cNvPr id="18" name="Audio 17">
            <a:hlinkClick r:id="" action="ppaction://media"/>
            <a:extLst>
              <a:ext uri="{FF2B5EF4-FFF2-40B4-BE49-F238E27FC236}">
                <a16:creationId xmlns:a16="http://schemas.microsoft.com/office/drawing/2014/main" id="{F942B8C3-BFC4-E5D7-727F-85AB248071D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5556"/>
    </mc:Choice>
    <mc:Fallback>
      <p:transition spd="slow" advTm="25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4"/>
          <p:cNvSpPr txBox="1">
            <a:spLocks noGrp="1"/>
          </p:cNvSpPr>
          <p:nvPr>
            <p:ph type="title"/>
          </p:nvPr>
        </p:nvSpPr>
        <p:spPr>
          <a:xfrm>
            <a:off x="2514575" y="350250"/>
            <a:ext cx="4114800" cy="3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111" name="Google Shape;111;p14"/>
          <p:cNvSpPr txBox="1"/>
          <p:nvPr/>
        </p:nvSpPr>
        <p:spPr>
          <a:xfrm>
            <a:off x="5448620" y="1053212"/>
            <a:ext cx="2361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1"/>
                </a:solidFill>
                <a:latin typeface="Fira Sans Extra Condensed Medium"/>
                <a:ea typeface="Fira Sans Extra Condensed Medium"/>
                <a:cs typeface="Fira Sans Extra Condensed Medium"/>
                <a:sym typeface="Fira Sans Extra Condensed Medium"/>
              </a:rPr>
              <a:t>Problem statement</a:t>
            </a:r>
            <a:endParaRPr sz="22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12" name="Google Shape;112;p14"/>
          <p:cNvSpPr txBox="1"/>
          <p:nvPr/>
        </p:nvSpPr>
        <p:spPr>
          <a:xfrm>
            <a:off x="5987195" y="2885149"/>
            <a:ext cx="2361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4"/>
                </a:solidFill>
                <a:latin typeface="Fira Sans Extra Condensed Medium"/>
                <a:ea typeface="Fira Sans Extra Condensed Medium"/>
                <a:cs typeface="Fira Sans Extra Condensed Medium"/>
                <a:sym typeface="Fira Sans Extra Condensed Medium"/>
              </a:rPr>
              <a:t>Machine Learning</a:t>
            </a:r>
            <a:endParaRPr sz="2200">
              <a:solidFill>
                <a:schemeClr val="accent4"/>
              </a:solidFill>
              <a:latin typeface="Fira Sans Extra Condensed Medium"/>
              <a:ea typeface="Fira Sans Extra Condensed Medium"/>
              <a:cs typeface="Fira Sans Extra Condensed Medium"/>
              <a:sym typeface="Fira Sans Extra Condensed Medium"/>
            </a:endParaRPr>
          </a:p>
        </p:txBody>
      </p:sp>
      <p:sp>
        <p:nvSpPr>
          <p:cNvPr id="113" name="Google Shape;113;p14"/>
          <p:cNvSpPr txBox="1"/>
          <p:nvPr/>
        </p:nvSpPr>
        <p:spPr>
          <a:xfrm>
            <a:off x="5935270" y="2187570"/>
            <a:ext cx="2361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3"/>
                </a:solidFill>
                <a:latin typeface="Fira Sans Extra Condensed Medium"/>
                <a:ea typeface="Fira Sans Extra Condensed Medium"/>
                <a:cs typeface="Fira Sans Extra Condensed Medium"/>
                <a:sym typeface="Fira Sans Extra Condensed Medium"/>
              </a:rPr>
              <a:t>Exploration Analysis</a:t>
            </a:r>
            <a:endParaRPr sz="220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114" name="Google Shape;114;p14"/>
          <p:cNvGrpSpPr/>
          <p:nvPr/>
        </p:nvGrpSpPr>
        <p:grpSpPr>
          <a:xfrm>
            <a:off x="3380656" y="1103843"/>
            <a:ext cx="2606540" cy="3282920"/>
            <a:chOff x="3514681" y="1107568"/>
            <a:chExt cx="2606540" cy="3282920"/>
          </a:xfrm>
        </p:grpSpPr>
        <p:grpSp>
          <p:nvGrpSpPr>
            <p:cNvPr id="115" name="Google Shape;115;p14"/>
            <p:cNvGrpSpPr/>
            <p:nvPr/>
          </p:nvGrpSpPr>
          <p:grpSpPr>
            <a:xfrm>
              <a:off x="3514681" y="1194845"/>
              <a:ext cx="1567540" cy="3104651"/>
              <a:chOff x="2678318" y="1487495"/>
              <a:chExt cx="1567540" cy="3104651"/>
            </a:xfrm>
          </p:grpSpPr>
          <p:sp>
            <p:nvSpPr>
              <p:cNvPr id="116" name="Google Shape;116;p14"/>
              <p:cNvSpPr/>
              <p:nvPr/>
            </p:nvSpPr>
            <p:spPr>
              <a:xfrm>
                <a:off x="2703018" y="1512454"/>
                <a:ext cx="1542840" cy="3054501"/>
              </a:xfrm>
              <a:custGeom>
                <a:avLst/>
                <a:gdLst/>
                <a:ahLst/>
                <a:cxnLst/>
                <a:rect l="l" t="t" r="r" b="b"/>
                <a:pathLst>
                  <a:path w="71403" h="141363" extrusionOk="0">
                    <a:moveTo>
                      <a:pt x="727" y="0"/>
                    </a:moveTo>
                    <a:cubicBezTo>
                      <a:pt x="322" y="0"/>
                      <a:pt x="1" y="322"/>
                      <a:pt x="1" y="714"/>
                    </a:cubicBezTo>
                    <a:cubicBezTo>
                      <a:pt x="1" y="1107"/>
                      <a:pt x="322" y="1429"/>
                      <a:pt x="727" y="1429"/>
                    </a:cubicBezTo>
                    <a:cubicBezTo>
                      <a:pt x="10074" y="1429"/>
                      <a:pt x="19134" y="3262"/>
                      <a:pt x="27683" y="6870"/>
                    </a:cubicBezTo>
                    <a:cubicBezTo>
                      <a:pt x="35922" y="10359"/>
                      <a:pt x="43328" y="15359"/>
                      <a:pt x="49686" y="21717"/>
                    </a:cubicBezTo>
                    <a:cubicBezTo>
                      <a:pt x="56044" y="28075"/>
                      <a:pt x="61044" y="35481"/>
                      <a:pt x="64533" y="43732"/>
                    </a:cubicBezTo>
                    <a:cubicBezTo>
                      <a:pt x="68140" y="52268"/>
                      <a:pt x="69974" y="61329"/>
                      <a:pt x="69974" y="70675"/>
                    </a:cubicBezTo>
                    <a:cubicBezTo>
                      <a:pt x="69974" y="80034"/>
                      <a:pt x="68140" y="89094"/>
                      <a:pt x="64533" y="97631"/>
                    </a:cubicBezTo>
                    <a:cubicBezTo>
                      <a:pt x="61044" y="105882"/>
                      <a:pt x="56044" y="113288"/>
                      <a:pt x="49686" y="119646"/>
                    </a:cubicBezTo>
                    <a:cubicBezTo>
                      <a:pt x="43328" y="126004"/>
                      <a:pt x="35922" y="131004"/>
                      <a:pt x="27683" y="134493"/>
                    </a:cubicBezTo>
                    <a:cubicBezTo>
                      <a:pt x="19134" y="138100"/>
                      <a:pt x="10074" y="139934"/>
                      <a:pt x="727" y="139934"/>
                    </a:cubicBezTo>
                    <a:cubicBezTo>
                      <a:pt x="322" y="139934"/>
                      <a:pt x="1" y="140255"/>
                      <a:pt x="1" y="140648"/>
                    </a:cubicBezTo>
                    <a:cubicBezTo>
                      <a:pt x="1" y="141041"/>
                      <a:pt x="322" y="141363"/>
                      <a:pt x="727" y="141363"/>
                    </a:cubicBezTo>
                    <a:cubicBezTo>
                      <a:pt x="10264" y="141363"/>
                      <a:pt x="19515" y="139493"/>
                      <a:pt x="28231" y="135802"/>
                    </a:cubicBezTo>
                    <a:cubicBezTo>
                      <a:pt x="36648" y="132243"/>
                      <a:pt x="44209" y="127147"/>
                      <a:pt x="50698" y="120658"/>
                    </a:cubicBezTo>
                    <a:cubicBezTo>
                      <a:pt x="57187" y="114169"/>
                      <a:pt x="62294" y="106608"/>
                      <a:pt x="65854" y="98191"/>
                    </a:cubicBezTo>
                    <a:cubicBezTo>
                      <a:pt x="69533" y="89475"/>
                      <a:pt x="71403" y="80224"/>
                      <a:pt x="71403" y="70675"/>
                    </a:cubicBezTo>
                    <a:cubicBezTo>
                      <a:pt x="71403" y="61139"/>
                      <a:pt x="69533" y="51887"/>
                      <a:pt x="65854" y="43172"/>
                    </a:cubicBezTo>
                    <a:cubicBezTo>
                      <a:pt x="62294" y="34754"/>
                      <a:pt x="57187" y="27194"/>
                      <a:pt x="50698" y="20705"/>
                    </a:cubicBezTo>
                    <a:cubicBezTo>
                      <a:pt x="44209" y="14216"/>
                      <a:pt x="36648" y="9120"/>
                      <a:pt x="28231" y="5560"/>
                    </a:cubicBezTo>
                    <a:cubicBezTo>
                      <a:pt x="19515" y="1869"/>
                      <a:pt x="10264" y="0"/>
                      <a:pt x="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a:off x="2678318" y="1487495"/>
                <a:ext cx="80553" cy="80790"/>
              </a:xfrm>
              <a:custGeom>
                <a:avLst/>
                <a:gdLst/>
                <a:ahLst/>
                <a:cxnLst/>
                <a:rect l="l" t="t" r="r" b="b"/>
                <a:pathLst>
                  <a:path w="3728" h="3739" extrusionOk="0">
                    <a:moveTo>
                      <a:pt x="1870" y="0"/>
                    </a:moveTo>
                    <a:cubicBezTo>
                      <a:pt x="834" y="0"/>
                      <a:pt x="1" y="834"/>
                      <a:pt x="1" y="1869"/>
                    </a:cubicBezTo>
                    <a:cubicBezTo>
                      <a:pt x="1" y="2905"/>
                      <a:pt x="834" y="3739"/>
                      <a:pt x="1870" y="3739"/>
                    </a:cubicBezTo>
                    <a:cubicBezTo>
                      <a:pt x="2894" y="3739"/>
                      <a:pt x="3727" y="2905"/>
                      <a:pt x="3727" y="1869"/>
                    </a:cubicBezTo>
                    <a:cubicBezTo>
                      <a:pt x="3727" y="834"/>
                      <a:pt x="2894" y="0"/>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a:off x="2678318" y="4511356"/>
                <a:ext cx="80553" cy="80790"/>
              </a:xfrm>
              <a:custGeom>
                <a:avLst/>
                <a:gdLst/>
                <a:ahLst/>
                <a:cxnLst/>
                <a:rect l="l" t="t" r="r" b="b"/>
                <a:pathLst>
                  <a:path w="3728" h="3739" extrusionOk="0">
                    <a:moveTo>
                      <a:pt x="1870" y="0"/>
                    </a:moveTo>
                    <a:cubicBezTo>
                      <a:pt x="834" y="0"/>
                      <a:pt x="1" y="833"/>
                      <a:pt x="1" y="1869"/>
                    </a:cubicBezTo>
                    <a:cubicBezTo>
                      <a:pt x="1" y="2905"/>
                      <a:pt x="834" y="3739"/>
                      <a:pt x="1870" y="3739"/>
                    </a:cubicBezTo>
                    <a:cubicBezTo>
                      <a:pt x="2894" y="3739"/>
                      <a:pt x="3727" y="2905"/>
                      <a:pt x="3727" y="1869"/>
                    </a:cubicBezTo>
                    <a:cubicBezTo>
                      <a:pt x="3727" y="833"/>
                      <a:pt x="2894" y="0"/>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 name="Google Shape;119;p14"/>
            <p:cNvCxnSpPr/>
            <p:nvPr/>
          </p:nvCxnSpPr>
          <p:spPr>
            <a:xfrm rot="10800000" flipH="1">
              <a:off x="4267875" y="1291250"/>
              <a:ext cx="1269600" cy="18000"/>
            </a:xfrm>
            <a:prstGeom prst="straightConnector1">
              <a:avLst/>
            </a:prstGeom>
            <a:noFill/>
            <a:ln w="19050" cap="flat" cmpd="sng">
              <a:solidFill>
                <a:schemeClr val="accent1"/>
              </a:solidFill>
              <a:prstDash val="solid"/>
              <a:round/>
              <a:headEnd type="none" w="med" len="med"/>
              <a:tailEnd type="oval" w="med" len="med"/>
            </a:ln>
          </p:spPr>
        </p:cxnSp>
        <p:sp>
          <p:nvSpPr>
            <p:cNvPr id="120" name="Google Shape;120;p14"/>
            <p:cNvSpPr/>
            <p:nvPr/>
          </p:nvSpPr>
          <p:spPr>
            <a:xfrm>
              <a:off x="3928713" y="1107568"/>
              <a:ext cx="403691" cy="403384"/>
            </a:xfrm>
            <a:custGeom>
              <a:avLst/>
              <a:gdLst/>
              <a:ahLst/>
              <a:cxnLst/>
              <a:rect l="l" t="t" r="r" b="b"/>
              <a:pathLst>
                <a:path w="14146" h="14134" extrusionOk="0">
                  <a:moveTo>
                    <a:pt x="7073" y="0"/>
                  </a:moveTo>
                  <a:cubicBezTo>
                    <a:pt x="3168" y="0"/>
                    <a:pt x="1" y="3167"/>
                    <a:pt x="1" y="7073"/>
                  </a:cubicBezTo>
                  <a:cubicBezTo>
                    <a:pt x="1" y="10978"/>
                    <a:pt x="3168" y="14133"/>
                    <a:pt x="7073" y="14133"/>
                  </a:cubicBezTo>
                  <a:cubicBezTo>
                    <a:pt x="10978" y="14133"/>
                    <a:pt x="14145" y="10978"/>
                    <a:pt x="14145" y="7073"/>
                  </a:cubicBezTo>
                  <a:cubicBezTo>
                    <a:pt x="14145" y="3167"/>
                    <a:pt x="10978" y="0"/>
                    <a:pt x="7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rgbClr val="FFFFFF"/>
                  </a:solidFill>
                  <a:latin typeface="Fira Sans Extra Condensed Medium"/>
                  <a:ea typeface="Fira Sans Extra Condensed Medium"/>
                  <a:cs typeface="Fira Sans Extra Condensed Medium"/>
                  <a:sym typeface="Fira Sans Extra Condensed Medium"/>
                </a:rPr>
                <a:t>01</a:t>
              </a:r>
              <a:endParaRPr sz="1500">
                <a:solidFill>
                  <a:srgbClr val="FFFFFF"/>
                </a:solidFill>
              </a:endParaRPr>
            </a:p>
          </p:txBody>
        </p:sp>
        <p:cxnSp>
          <p:nvCxnSpPr>
            <p:cNvPr id="121" name="Google Shape;121;p14"/>
            <p:cNvCxnSpPr/>
            <p:nvPr/>
          </p:nvCxnSpPr>
          <p:spPr>
            <a:xfrm>
              <a:off x="4267875" y="4188625"/>
              <a:ext cx="1153200" cy="16800"/>
            </a:xfrm>
            <a:prstGeom prst="straightConnector1">
              <a:avLst/>
            </a:prstGeom>
            <a:noFill/>
            <a:ln w="19050" cap="flat" cmpd="sng">
              <a:solidFill>
                <a:schemeClr val="accent6"/>
              </a:solidFill>
              <a:prstDash val="solid"/>
              <a:round/>
              <a:headEnd type="none" w="med" len="med"/>
              <a:tailEnd type="oval" w="med" len="med"/>
            </a:ln>
          </p:spPr>
        </p:cxnSp>
        <p:sp>
          <p:nvSpPr>
            <p:cNvPr id="122" name="Google Shape;122;p14"/>
            <p:cNvSpPr/>
            <p:nvPr/>
          </p:nvSpPr>
          <p:spPr>
            <a:xfrm>
              <a:off x="3928699" y="3986750"/>
              <a:ext cx="489496" cy="403738"/>
            </a:xfrm>
            <a:custGeom>
              <a:avLst/>
              <a:gdLst/>
              <a:ahLst/>
              <a:cxnLst/>
              <a:rect l="l" t="t" r="r" b="b"/>
              <a:pathLst>
                <a:path w="14134" h="14134" extrusionOk="0">
                  <a:moveTo>
                    <a:pt x="7073" y="0"/>
                  </a:moveTo>
                  <a:cubicBezTo>
                    <a:pt x="3168" y="0"/>
                    <a:pt x="1" y="3168"/>
                    <a:pt x="1" y="7061"/>
                  </a:cubicBezTo>
                  <a:cubicBezTo>
                    <a:pt x="1" y="10966"/>
                    <a:pt x="3168" y="14133"/>
                    <a:pt x="7073" y="14133"/>
                  </a:cubicBezTo>
                  <a:cubicBezTo>
                    <a:pt x="10978" y="14133"/>
                    <a:pt x="14133" y="10966"/>
                    <a:pt x="14133" y="7061"/>
                  </a:cubicBezTo>
                  <a:cubicBezTo>
                    <a:pt x="14133" y="3168"/>
                    <a:pt x="10978" y="0"/>
                    <a:pt x="7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rgbClr val="FFFFFF"/>
                  </a:solidFill>
                  <a:latin typeface="Fira Sans Extra Condensed Medium"/>
                  <a:ea typeface="Fira Sans Extra Condensed Medium"/>
                  <a:cs typeface="Fira Sans Extra Condensed Medium"/>
                  <a:sym typeface="Fira Sans Extra Condensed Medium"/>
                </a:rPr>
                <a:t>06</a:t>
              </a:r>
              <a:endParaRPr sz="1500">
                <a:solidFill>
                  <a:srgbClr val="FFFFFF"/>
                </a:solidFill>
              </a:endParaRPr>
            </a:p>
          </p:txBody>
        </p:sp>
        <p:cxnSp>
          <p:nvCxnSpPr>
            <p:cNvPr id="123" name="Google Shape;123;p14"/>
            <p:cNvCxnSpPr>
              <a:endCxn id="112" idx="1"/>
            </p:cNvCxnSpPr>
            <p:nvPr/>
          </p:nvCxnSpPr>
          <p:spPr>
            <a:xfrm rot="10800000" flipH="1">
              <a:off x="5097020" y="3103674"/>
              <a:ext cx="1024200" cy="26400"/>
            </a:xfrm>
            <a:prstGeom prst="straightConnector1">
              <a:avLst/>
            </a:prstGeom>
            <a:noFill/>
            <a:ln w="19050" cap="flat" cmpd="sng">
              <a:solidFill>
                <a:schemeClr val="accent4"/>
              </a:solidFill>
              <a:prstDash val="solid"/>
              <a:round/>
              <a:headEnd type="none" w="med" len="med"/>
              <a:tailEnd type="oval" w="med" len="med"/>
            </a:ln>
          </p:spPr>
        </p:cxnSp>
        <p:sp>
          <p:nvSpPr>
            <p:cNvPr id="124" name="Google Shape;124;p14"/>
            <p:cNvSpPr/>
            <p:nvPr/>
          </p:nvSpPr>
          <p:spPr>
            <a:xfrm>
              <a:off x="4769566" y="2874568"/>
              <a:ext cx="403709" cy="403744"/>
            </a:xfrm>
            <a:custGeom>
              <a:avLst/>
              <a:gdLst/>
              <a:ahLst/>
              <a:cxnLst/>
              <a:rect l="l" t="t" r="r" b="b"/>
              <a:pathLst>
                <a:path w="14133" h="14133" extrusionOk="0">
                  <a:moveTo>
                    <a:pt x="7072" y="0"/>
                  </a:moveTo>
                  <a:cubicBezTo>
                    <a:pt x="3167" y="0"/>
                    <a:pt x="0" y="3167"/>
                    <a:pt x="0" y="7060"/>
                  </a:cubicBezTo>
                  <a:cubicBezTo>
                    <a:pt x="0" y="10966"/>
                    <a:pt x="3167" y="14133"/>
                    <a:pt x="7072" y="14133"/>
                  </a:cubicBezTo>
                  <a:cubicBezTo>
                    <a:pt x="10978" y="14133"/>
                    <a:pt x="14133" y="10966"/>
                    <a:pt x="14133" y="7060"/>
                  </a:cubicBezTo>
                  <a:cubicBezTo>
                    <a:pt x="14133" y="3167"/>
                    <a:pt x="10978" y="0"/>
                    <a:pt x="70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rgbClr val="FFFFFF"/>
                  </a:solidFill>
                  <a:latin typeface="Fira Sans Extra Condensed Medium"/>
                  <a:ea typeface="Fira Sans Extra Condensed Medium"/>
                  <a:cs typeface="Fira Sans Extra Condensed Medium"/>
                  <a:sym typeface="Fira Sans Extra Condensed Medium"/>
                </a:rPr>
                <a:t>04</a:t>
              </a:r>
              <a:endParaRPr sz="1500">
                <a:solidFill>
                  <a:srgbClr val="FFFFFF"/>
                </a:solidFill>
              </a:endParaRPr>
            </a:p>
          </p:txBody>
        </p:sp>
        <p:cxnSp>
          <p:nvCxnSpPr>
            <p:cNvPr id="125" name="Google Shape;125;p14"/>
            <p:cNvCxnSpPr/>
            <p:nvPr/>
          </p:nvCxnSpPr>
          <p:spPr>
            <a:xfrm rot="10800000" flipH="1">
              <a:off x="4967700" y="2443150"/>
              <a:ext cx="1101600" cy="14700"/>
            </a:xfrm>
            <a:prstGeom prst="straightConnector1">
              <a:avLst/>
            </a:prstGeom>
            <a:noFill/>
            <a:ln w="19050" cap="flat" cmpd="sng">
              <a:solidFill>
                <a:schemeClr val="accent3"/>
              </a:solidFill>
              <a:prstDash val="solid"/>
              <a:round/>
              <a:headEnd type="none" w="med" len="med"/>
              <a:tailEnd type="oval" w="med" len="med"/>
            </a:ln>
          </p:spPr>
        </p:cxnSp>
        <p:sp>
          <p:nvSpPr>
            <p:cNvPr id="126" name="Google Shape;126;p14"/>
            <p:cNvSpPr/>
            <p:nvPr/>
          </p:nvSpPr>
          <p:spPr>
            <a:xfrm>
              <a:off x="4779719" y="2248631"/>
              <a:ext cx="403702" cy="403738"/>
            </a:xfrm>
            <a:custGeom>
              <a:avLst/>
              <a:gdLst/>
              <a:ahLst/>
              <a:cxnLst/>
              <a:rect l="l" t="t" r="r" b="b"/>
              <a:pathLst>
                <a:path w="14134" h="14134" extrusionOk="0">
                  <a:moveTo>
                    <a:pt x="7073" y="1"/>
                  </a:moveTo>
                  <a:cubicBezTo>
                    <a:pt x="3168" y="1"/>
                    <a:pt x="1" y="3156"/>
                    <a:pt x="1" y="7061"/>
                  </a:cubicBezTo>
                  <a:cubicBezTo>
                    <a:pt x="1" y="10966"/>
                    <a:pt x="3168" y="14133"/>
                    <a:pt x="7073" y="14133"/>
                  </a:cubicBezTo>
                  <a:cubicBezTo>
                    <a:pt x="10966" y="14133"/>
                    <a:pt x="14133" y="10966"/>
                    <a:pt x="14133" y="7061"/>
                  </a:cubicBezTo>
                  <a:cubicBezTo>
                    <a:pt x="14133" y="3156"/>
                    <a:pt x="10966" y="1"/>
                    <a:pt x="70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rgbClr val="FFFFFF"/>
                  </a:solidFill>
                  <a:latin typeface="Fira Sans Extra Condensed Medium"/>
                  <a:ea typeface="Fira Sans Extra Condensed Medium"/>
                  <a:cs typeface="Fira Sans Extra Condensed Medium"/>
                  <a:sym typeface="Fira Sans Extra Condensed Medium"/>
                </a:rPr>
                <a:t>03</a:t>
              </a:r>
              <a:endParaRPr sz="1500">
                <a:solidFill>
                  <a:srgbClr val="FFFFFF"/>
                </a:solidFill>
              </a:endParaRPr>
            </a:p>
          </p:txBody>
        </p:sp>
      </p:grpSp>
      <p:sp>
        <p:nvSpPr>
          <p:cNvPr id="127" name="Google Shape;127;p14"/>
          <p:cNvSpPr txBox="1"/>
          <p:nvPr/>
        </p:nvSpPr>
        <p:spPr>
          <a:xfrm>
            <a:off x="5636745" y="1593104"/>
            <a:ext cx="2361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2"/>
                </a:solidFill>
                <a:latin typeface="Fira Sans Extra Condensed Medium"/>
                <a:ea typeface="Fira Sans Extra Condensed Medium"/>
                <a:cs typeface="Fira Sans Extra Condensed Medium"/>
                <a:sym typeface="Fira Sans Extra Condensed Medium"/>
              </a:rPr>
              <a:t>Data Cleaning</a:t>
            </a:r>
            <a:endParaRPr sz="2200">
              <a:solidFill>
                <a:schemeClr val="accent2"/>
              </a:solidFill>
              <a:latin typeface="Fira Sans Extra Condensed Medium"/>
              <a:ea typeface="Fira Sans Extra Condensed Medium"/>
              <a:cs typeface="Fira Sans Extra Condensed Medium"/>
              <a:sym typeface="Fira Sans Extra Condensed Medium"/>
            </a:endParaRPr>
          </a:p>
        </p:txBody>
      </p:sp>
      <p:sp>
        <p:nvSpPr>
          <p:cNvPr id="128" name="Google Shape;128;p14"/>
          <p:cNvSpPr/>
          <p:nvPr/>
        </p:nvSpPr>
        <p:spPr>
          <a:xfrm>
            <a:off x="3458250" y="2514000"/>
            <a:ext cx="19200" cy="36700"/>
          </a:xfrm>
          <a:custGeom>
            <a:avLst/>
            <a:gdLst/>
            <a:ahLst/>
            <a:cxnLst/>
            <a:rect l="l" t="t" r="r" b="b"/>
            <a:pathLst>
              <a:path w="768" h="1468" fill="none" extrusionOk="0">
                <a:moveTo>
                  <a:pt x="768" y="1468"/>
                </a:moveTo>
                <a:cubicBezTo>
                  <a:pt x="534" y="968"/>
                  <a:pt x="267" y="467"/>
                  <a:pt x="0" y="0"/>
                </a:cubicBezTo>
              </a:path>
            </a:pathLst>
          </a:custGeom>
          <a:noFill/>
          <a:ln w="41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458438" y="2381966"/>
            <a:ext cx="1831569" cy="2761480"/>
          </a:xfrm>
          <a:custGeom>
            <a:avLst/>
            <a:gdLst/>
            <a:ahLst/>
            <a:cxnLst/>
            <a:rect l="l" t="t" r="r" b="b"/>
            <a:pathLst>
              <a:path w="50304" h="75844" extrusionOk="0">
                <a:moveTo>
                  <a:pt x="10290" y="0"/>
                </a:moveTo>
                <a:cubicBezTo>
                  <a:pt x="9560" y="0"/>
                  <a:pt x="8996" y="196"/>
                  <a:pt x="8707" y="423"/>
                </a:cubicBezTo>
                <a:cubicBezTo>
                  <a:pt x="7473" y="1424"/>
                  <a:pt x="9307" y="13999"/>
                  <a:pt x="9374" y="17902"/>
                </a:cubicBezTo>
                <a:cubicBezTo>
                  <a:pt x="9541" y="27309"/>
                  <a:pt x="7539" y="33780"/>
                  <a:pt x="7139" y="36315"/>
                </a:cubicBezTo>
                <a:cubicBezTo>
                  <a:pt x="6572" y="40018"/>
                  <a:pt x="7206" y="46489"/>
                  <a:pt x="9307" y="53494"/>
                </a:cubicBezTo>
                <a:lnTo>
                  <a:pt x="1" y="75844"/>
                </a:lnTo>
                <a:lnTo>
                  <a:pt x="30289" y="75844"/>
                </a:lnTo>
                <a:lnTo>
                  <a:pt x="30856" y="60066"/>
                </a:lnTo>
                <a:cubicBezTo>
                  <a:pt x="32224" y="60032"/>
                  <a:pt x="33591" y="59832"/>
                  <a:pt x="34926" y="59499"/>
                </a:cubicBezTo>
                <a:cubicBezTo>
                  <a:pt x="47902" y="56129"/>
                  <a:pt x="50303" y="47723"/>
                  <a:pt x="50303" y="47723"/>
                </a:cubicBezTo>
                <a:cubicBezTo>
                  <a:pt x="50303" y="47723"/>
                  <a:pt x="22050" y="24840"/>
                  <a:pt x="19081" y="11965"/>
                </a:cubicBezTo>
                <a:cubicBezTo>
                  <a:pt x="16834" y="2084"/>
                  <a:pt x="12672" y="0"/>
                  <a:pt x="10290" y="0"/>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2129694" y="2351891"/>
            <a:ext cx="521064" cy="555070"/>
          </a:xfrm>
          <a:custGeom>
            <a:avLst/>
            <a:gdLst/>
            <a:ahLst/>
            <a:cxnLst/>
            <a:rect l="l" t="t" r="r" b="b"/>
            <a:pathLst>
              <a:path w="14311" h="15245" extrusionOk="0">
                <a:moveTo>
                  <a:pt x="9564" y="0"/>
                </a:moveTo>
                <a:cubicBezTo>
                  <a:pt x="8587" y="0"/>
                  <a:pt x="7664" y="385"/>
                  <a:pt x="7038" y="1149"/>
                </a:cubicBezTo>
                <a:lnTo>
                  <a:pt x="1201" y="9188"/>
                </a:lnTo>
                <a:cubicBezTo>
                  <a:pt x="0" y="10656"/>
                  <a:pt x="400" y="12924"/>
                  <a:pt x="2102" y="14292"/>
                </a:cubicBezTo>
                <a:cubicBezTo>
                  <a:pt x="2896" y="14927"/>
                  <a:pt x="3834" y="15245"/>
                  <a:pt x="4728" y="15245"/>
                </a:cubicBezTo>
                <a:cubicBezTo>
                  <a:pt x="5712" y="15245"/>
                  <a:pt x="6643" y="14860"/>
                  <a:pt x="7272" y="14091"/>
                </a:cubicBezTo>
                <a:lnTo>
                  <a:pt x="13109" y="6052"/>
                </a:lnTo>
                <a:cubicBezTo>
                  <a:pt x="14310" y="4618"/>
                  <a:pt x="13877" y="2316"/>
                  <a:pt x="12209" y="982"/>
                </a:cubicBezTo>
                <a:cubicBezTo>
                  <a:pt x="11409" y="326"/>
                  <a:pt x="10464" y="0"/>
                  <a:pt x="95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a:off x="963711" y="1702615"/>
            <a:ext cx="1473258" cy="2699947"/>
          </a:xfrm>
          <a:custGeom>
            <a:avLst/>
            <a:gdLst/>
            <a:ahLst/>
            <a:cxnLst/>
            <a:rect l="l" t="t" r="r" b="b"/>
            <a:pathLst>
              <a:path w="40463" h="74154" extrusionOk="0">
                <a:moveTo>
                  <a:pt x="3369" y="1"/>
                </a:moveTo>
                <a:cubicBezTo>
                  <a:pt x="1668" y="1"/>
                  <a:pt x="267" y="1368"/>
                  <a:pt x="267" y="3103"/>
                </a:cubicBezTo>
                <a:lnTo>
                  <a:pt x="34" y="70918"/>
                </a:lnTo>
                <a:cubicBezTo>
                  <a:pt x="0" y="72653"/>
                  <a:pt x="1401" y="74054"/>
                  <a:pt x="3136" y="74054"/>
                </a:cubicBezTo>
                <a:lnTo>
                  <a:pt x="37093" y="74154"/>
                </a:lnTo>
                <a:cubicBezTo>
                  <a:pt x="38795" y="74154"/>
                  <a:pt x="40196" y="72786"/>
                  <a:pt x="40229" y="71051"/>
                </a:cubicBezTo>
                <a:lnTo>
                  <a:pt x="40462" y="3236"/>
                </a:lnTo>
                <a:cubicBezTo>
                  <a:pt x="40462" y="1502"/>
                  <a:pt x="39061" y="101"/>
                  <a:pt x="37327" y="101"/>
                </a:cubicBezTo>
                <a:lnTo>
                  <a:pt x="33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964912" y="1926104"/>
            <a:ext cx="1470855" cy="2034372"/>
          </a:xfrm>
          <a:custGeom>
            <a:avLst/>
            <a:gdLst/>
            <a:ahLst/>
            <a:cxnLst/>
            <a:rect l="l" t="t" r="r" b="b"/>
            <a:pathLst>
              <a:path w="40397" h="55874" extrusionOk="0">
                <a:moveTo>
                  <a:pt x="201" y="0"/>
                </a:moveTo>
                <a:lnTo>
                  <a:pt x="1" y="55740"/>
                </a:lnTo>
                <a:lnTo>
                  <a:pt x="40196" y="55874"/>
                </a:lnTo>
                <a:lnTo>
                  <a:pt x="40396" y="134"/>
                </a:lnTo>
                <a:lnTo>
                  <a:pt x="2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1100943" y="2076699"/>
            <a:ext cx="1065175" cy="765193"/>
          </a:xfrm>
          <a:custGeom>
            <a:avLst/>
            <a:gdLst/>
            <a:ahLst/>
            <a:cxnLst/>
            <a:rect l="l" t="t" r="r" b="b"/>
            <a:pathLst>
              <a:path w="29255" h="21016" extrusionOk="0">
                <a:moveTo>
                  <a:pt x="27387" y="7639"/>
                </a:moveTo>
                <a:lnTo>
                  <a:pt x="24385" y="19415"/>
                </a:lnTo>
                <a:lnTo>
                  <a:pt x="8173" y="19415"/>
                </a:lnTo>
                <a:lnTo>
                  <a:pt x="6505" y="7639"/>
                </a:lnTo>
                <a:close/>
                <a:moveTo>
                  <a:pt x="2903" y="1"/>
                </a:moveTo>
                <a:cubicBezTo>
                  <a:pt x="1302" y="1"/>
                  <a:pt x="1" y="1302"/>
                  <a:pt x="1" y="2869"/>
                </a:cubicBezTo>
                <a:lnTo>
                  <a:pt x="1" y="4737"/>
                </a:lnTo>
                <a:cubicBezTo>
                  <a:pt x="1" y="5171"/>
                  <a:pt x="368" y="5538"/>
                  <a:pt x="801" y="5538"/>
                </a:cubicBezTo>
                <a:cubicBezTo>
                  <a:pt x="1268" y="5538"/>
                  <a:pt x="1602" y="5171"/>
                  <a:pt x="1602" y="4737"/>
                </a:cubicBezTo>
                <a:lnTo>
                  <a:pt x="1602" y="2869"/>
                </a:lnTo>
                <a:cubicBezTo>
                  <a:pt x="1602" y="2169"/>
                  <a:pt x="2202" y="1602"/>
                  <a:pt x="2903" y="1602"/>
                </a:cubicBezTo>
                <a:cubicBezTo>
                  <a:pt x="3503" y="1602"/>
                  <a:pt x="4070" y="2069"/>
                  <a:pt x="4170" y="2703"/>
                </a:cubicBezTo>
                <a:lnTo>
                  <a:pt x="6672" y="20315"/>
                </a:lnTo>
                <a:cubicBezTo>
                  <a:pt x="6739" y="20715"/>
                  <a:pt x="7072" y="21016"/>
                  <a:pt x="7473" y="21016"/>
                </a:cubicBezTo>
                <a:lnTo>
                  <a:pt x="25018" y="21016"/>
                </a:lnTo>
                <a:cubicBezTo>
                  <a:pt x="25385" y="21016"/>
                  <a:pt x="25686" y="20749"/>
                  <a:pt x="25786" y="20382"/>
                </a:cubicBezTo>
                <a:lnTo>
                  <a:pt x="29188" y="7039"/>
                </a:lnTo>
                <a:cubicBezTo>
                  <a:pt x="29255" y="6805"/>
                  <a:pt x="29188" y="6539"/>
                  <a:pt x="29055" y="6338"/>
                </a:cubicBezTo>
                <a:cubicBezTo>
                  <a:pt x="28888" y="6138"/>
                  <a:pt x="28654" y="6038"/>
                  <a:pt x="28421" y="6038"/>
                </a:cubicBezTo>
                <a:lnTo>
                  <a:pt x="6272" y="6038"/>
                </a:lnTo>
                <a:lnTo>
                  <a:pt x="5738" y="2469"/>
                </a:lnTo>
                <a:cubicBezTo>
                  <a:pt x="5538" y="1068"/>
                  <a:pt x="4304" y="1"/>
                  <a:pt x="29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1517555" y="2302518"/>
            <a:ext cx="112980" cy="539378"/>
          </a:xfrm>
          <a:custGeom>
            <a:avLst/>
            <a:gdLst/>
            <a:ahLst/>
            <a:cxnLst/>
            <a:rect l="l" t="t" r="r" b="b"/>
            <a:pathLst>
              <a:path w="3103" h="14814" extrusionOk="0">
                <a:moveTo>
                  <a:pt x="798" y="1"/>
                </a:moveTo>
                <a:cubicBezTo>
                  <a:pt x="777" y="1"/>
                  <a:pt x="756" y="2"/>
                  <a:pt x="734" y="3"/>
                </a:cubicBezTo>
                <a:cubicBezTo>
                  <a:pt x="300" y="70"/>
                  <a:pt x="0" y="470"/>
                  <a:pt x="33" y="904"/>
                </a:cubicBezTo>
                <a:lnTo>
                  <a:pt x="1468" y="14080"/>
                </a:lnTo>
                <a:cubicBezTo>
                  <a:pt x="1501" y="14513"/>
                  <a:pt x="1868" y="14814"/>
                  <a:pt x="2268" y="14814"/>
                </a:cubicBezTo>
                <a:lnTo>
                  <a:pt x="2368" y="14814"/>
                </a:lnTo>
                <a:cubicBezTo>
                  <a:pt x="2802" y="14747"/>
                  <a:pt x="3102" y="14347"/>
                  <a:pt x="3069" y="13913"/>
                </a:cubicBezTo>
                <a:lnTo>
                  <a:pt x="1635" y="737"/>
                </a:lnTo>
                <a:cubicBezTo>
                  <a:pt x="1603" y="323"/>
                  <a:pt x="1237" y="1"/>
                  <a:pt x="7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1784738" y="2302518"/>
            <a:ext cx="106936" cy="539378"/>
          </a:xfrm>
          <a:custGeom>
            <a:avLst/>
            <a:gdLst/>
            <a:ahLst/>
            <a:cxnLst/>
            <a:rect l="l" t="t" r="r" b="b"/>
            <a:pathLst>
              <a:path w="2937" h="14814" extrusionOk="0">
                <a:moveTo>
                  <a:pt x="2109" y="1"/>
                </a:moveTo>
                <a:cubicBezTo>
                  <a:pt x="1699" y="1"/>
                  <a:pt x="1333" y="323"/>
                  <a:pt x="1302" y="737"/>
                </a:cubicBezTo>
                <a:lnTo>
                  <a:pt x="34" y="13913"/>
                </a:lnTo>
                <a:cubicBezTo>
                  <a:pt x="1" y="14380"/>
                  <a:pt x="334" y="14747"/>
                  <a:pt x="768" y="14814"/>
                </a:cubicBezTo>
                <a:lnTo>
                  <a:pt x="835" y="14814"/>
                </a:lnTo>
                <a:cubicBezTo>
                  <a:pt x="1235" y="14814"/>
                  <a:pt x="1602" y="14480"/>
                  <a:pt x="1635" y="14080"/>
                </a:cubicBezTo>
                <a:lnTo>
                  <a:pt x="2903" y="904"/>
                </a:lnTo>
                <a:cubicBezTo>
                  <a:pt x="2936" y="437"/>
                  <a:pt x="2603" y="70"/>
                  <a:pt x="2169" y="3"/>
                </a:cubicBezTo>
                <a:cubicBezTo>
                  <a:pt x="2149" y="2"/>
                  <a:pt x="2129" y="1"/>
                  <a:pt x="2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1325634" y="2459302"/>
            <a:ext cx="772475" cy="58329"/>
          </a:xfrm>
          <a:custGeom>
            <a:avLst/>
            <a:gdLst/>
            <a:ahLst/>
            <a:cxnLst/>
            <a:rect l="l" t="t" r="r" b="b"/>
            <a:pathLst>
              <a:path w="21216" h="1602" extrusionOk="0">
                <a:moveTo>
                  <a:pt x="801" y="0"/>
                </a:moveTo>
                <a:cubicBezTo>
                  <a:pt x="334" y="0"/>
                  <a:pt x="1" y="367"/>
                  <a:pt x="1" y="801"/>
                </a:cubicBezTo>
                <a:cubicBezTo>
                  <a:pt x="1" y="1268"/>
                  <a:pt x="334" y="1601"/>
                  <a:pt x="801" y="1601"/>
                </a:cubicBezTo>
                <a:lnTo>
                  <a:pt x="20415" y="1601"/>
                </a:lnTo>
                <a:cubicBezTo>
                  <a:pt x="20849" y="1601"/>
                  <a:pt x="21216" y="1268"/>
                  <a:pt x="21216" y="801"/>
                </a:cubicBezTo>
                <a:cubicBezTo>
                  <a:pt x="21216" y="367"/>
                  <a:pt x="20849" y="0"/>
                  <a:pt x="20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1345077" y="2617179"/>
            <a:ext cx="733625" cy="58329"/>
          </a:xfrm>
          <a:custGeom>
            <a:avLst/>
            <a:gdLst/>
            <a:ahLst/>
            <a:cxnLst/>
            <a:rect l="l" t="t" r="r" b="b"/>
            <a:pathLst>
              <a:path w="20149" h="1602" extrusionOk="0">
                <a:moveTo>
                  <a:pt x="801" y="1"/>
                </a:moveTo>
                <a:cubicBezTo>
                  <a:pt x="367" y="1"/>
                  <a:pt x="0" y="334"/>
                  <a:pt x="0" y="801"/>
                </a:cubicBezTo>
                <a:cubicBezTo>
                  <a:pt x="0" y="1235"/>
                  <a:pt x="367" y="1602"/>
                  <a:pt x="801" y="1602"/>
                </a:cubicBezTo>
                <a:lnTo>
                  <a:pt x="19348" y="1602"/>
                </a:lnTo>
                <a:cubicBezTo>
                  <a:pt x="19781" y="1602"/>
                  <a:pt x="20148" y="1235"/>
                  <a:pt x="20148" y="801"/>
                </a:cubicBezTo>
                <a:cubicBezTo>
                  <a:pt x="20148" y="334"/>
                  <a:pt x="19781" y="1"/>
                  <a:pt x="19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1453181" y="2871035"/>
            <a:ext cx="166430" cy="166430"/>
          </a:xfrm>
          <a:custGeom>
            <a:avLst/>
            <a:gdLst/>
            <a:ahLst/>
            <a:cxnLst/>
            <a:rect l="l" t="t" r="r" b="b"/>
            <a:pathLst>
              <a:path w="4571" h="4571" extrusionOk="0">
                <a:moveTo>
                  <a:pt x="2302" y="1601"/>
                </a:moveTo>
                <a:cubicBezTo>
                  <a:pt x="2669" y="1601"/>
                  <a:pt x="2969" y="1902"/>
                  <a:pt x="2969" y="2269"/>
                </a:cubicBezTo>
                <a:cubicBezTo>
                  <a:pt x="2969" y="2635"/>
                  <a:pt x="2669" y="2936"/>
                  <a:pt x="2302" y="2936"/>
                </a:cubicBezTo>
                <a:cubicBezTo>
                  <a:pt x="1935" y="2936"/>
                  <a:pt x="1635" y="2635"/>
                  <a:pt x="1635" y="2269"/>
                </a:cubicBezTo>
                <a:cubicBezTo>
                  <a:pt x="1635" y="1902"/>
                  <a:pt x="1935" y="1601"/>
                  <a:pt x="2302" y="1601"/>
                </a:cubicBezTo>
                <a:close/>
                <a:moveTo>
                  <a:pt x="2302" y="0"/>
                </a:moveTo>
                <a:cubicBezTo>
                  <a:pt x="1034" y="0"/>
                  <a:pt x="0" y="1034"/>
                  <a:pt x="0" y="2269"/>
                </a:cubicBezTo>
                <a:cubicBezTo>
                  <a:pt x="0" y="3536"/>
                  <a:pt x="1034" y="4570"/>
                  <a:pt x="2302" y="4570"/>
                </a:cubicBezTo>
                <a:cubicBezTo>
                  <a:pt x="3536" y="4570"/>
                  <a:pt x="4570" y="3536"/>
                  <a:pt x="4570" y="2269"/>
                </a:cubicBezTo>
                <a:cubicBezTo>
                  <a:pt x="4570" y="1034"/>
                  <a:pt x="3536" y="0"/>
                  <a:pt x="2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1790818" y="2871035"/>
            <a:ext cx="166430" cy="166430"/>
          </a:xfrm>
          <a:custGeom>
            <a:avLst/>
            <a:gdLst/>
            <a:ahLst/>
            <a:cxnLst/>
            <a:rect l="l" t="t" r="r" b="b"/>
            <a:pathLst>
              <a:path w="4571" h="4571" extrusionOk="0">
                <a:moveTo>
                  <a:pt x="2269" y="1601"/>
                </a:moveTo>
                <a:cubicBezTo>
                  <a:pt x="2636" y="1601"/>
                  <a:pt x="2936" y="1902"/>
                  <a:pt x="2936" y="2269"/>
                </a:cubicBezTo>
                <a:cubicBezTo>
                  <a:pt x="2936" y="2635"/>
                  <a:pt x="2636" y="2936"/>
                  <a:pt x="2269" y="2936"/>
                </a:cubicBezTo>
                <a:cubicBezTo>
                  <a:pt x="1902" y="2936"/>
                  <a:pt x="1602" y="2635"/>
                  <a:pt x="1602" y="2269"/>
                </a:cubicBezTo>
                <a:cubicBezTo>
                  <a:pt x="1602" y="1902"/>
                  <a:pt x="1902" y="1601"/>
                  <a:pt x="2269" y="1601"/>
                </a:cubicBezTo>
                <a:close/>
                <a:moveTo>
                  <a:pt x="2269" y="0"/>
                </a:moveTo>
                <a:cubicBezTo>
                  <a:pt x="1035" y="0"/>
                  <a:pt x="0" y="1034"/>
                  <a:pt x="0" y="2269"/>
                </a:cubicBezTo>
                <a:cubicBezTo>
                  <a:pt x="0" y="3536"/>
                  <a:pt x="1035" y="4570"/>
                  <a:pt x="2269" y="4570"/>
                </a:cubicBezTo>
                <a:cubicBezTo>
                  <a:pt x="3536" y="4570"/>
                  <a:pt x="4570" y="3536"/>
                  <a:pt x="4537" y="2269"/>
                </a:cubicBezTo>
                <a:cubicBezTo>
                  <a:pt x="4537" y="1034"/>
                  <a:pt x="3536" y="0"/>
                  <a:pt x="2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a:off x="1100943" y="3333779"/>
            <a:ext cx="1200001" cy="414200"/>
          </a:xfrm>
          <a:custGeom>
            <a:avLst/>
            <a:gdLst/>
            <a:ahLst/>
            <a:cxnLst/>
            <a:rect l="l" t="t" r="r" b="b"/>
            <a:pathLst>
              <a:path w="32958" h="11376" extrusionOk="0">
                <a:moveTo>
                  <a:pt x="2035" y="0"/>
                </a:moveTo>
                <a:cubicBezTo>
                  <a:pt x="901" y="0"/>
                  <a:pt x="1" y="901"/>
                  <a:pt x="1" y="2035"/>
                </a:cubicBezTo>
                <a:lnTo>
                  <a:pt x="1" y="9340"/>
                </a:lnTo>
                <a:cubicBezTo>
                  <a:pt x="1" y="10474"/>
                  <a:pt x="901" y="11375"/>
                  <a:pt x="2035" y="11375"/>
                </a:cubicBezTo>
                <a:lnTo>
                  <a:pt x="30923" y="11375"/>
                </a:lnTo>
                <a:cubicBezTo>
                  <a:pt x="32023" y="11375"/>
                  <a:pt x="32957" y="10474"/>
                  <a:pt x="32957" y="9340"/>
                </a:cubicBezTo>
                <a:lnTo>
                  <a:pt x="32957" y="2035"/>
                </a:lnTo>
                <a:cubicBezTo>
                  <a:pt x="32957" y="901"/>
                  <a:pt x="32023" y="0"/>
                  <a:pt x="309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1510237" y="1796154"/>
            <a:ext cx="400838" cy="32805"/>
          </a:xfrm>
          <a:custGeom>
            <a:avLst/>
            <a:gdLst/>
            <a:ahLst/>
            <a:cxnLst/>
            <a:rect l="l" t="t" r="r" b="b"/>
            <a:pathLst>
              <a:path w="11009" h="901" extrusionOk="0">
                <a:moveTo>
                  <a:pt x="401" y="0"/>
                </a:moveTo>
                <a:cubicBezTo>
                  <a:pt x="168" y="0"/>
                  <a:pt x="1" y="200"/>
                  <a:pt x="1" y="434"/>
                </a:cubicBezTo>
                <a:cubicBezTo>
                  <a:pt x="1" y="667"/>
                  <a:pt x="168" y="867"/>
                  <a:pt x="401" y="867"/>
                </a:cubicBezTo>
                <a:lnTo>
                  <a:pt x="10575" y="901"/>
                </a:lnTo>
                <a:cubicBezTo>
                  <a:pt x="10809" y="901"/>
                  <a:pt x="11009" y="701"/>
                  <a:pt x="11009" y="467"/>
                </a:cubicBezTo>
                <a:cubicBezTo>
                  <a:pt x="11009" y="234"/>
                  <a:pt x="10809" y="67"/>
                  <a:pt x="10575" y="33"/>
                </a:cubicBezTo>
                <a:lnTo>
                  <a:pt x="4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1550325" y="4034539"/>
            <a:ext cx="291535" cy="290370"/>
          </a:xfrm>
          <a:custGeom>
            <a:avLst/>
            <a:gdLst/>
            <a:ahLst/>
            <a:cxnLst/>
            <a:rect l="l" t="t" r="r" b="b"/>
            <a:pathLst>
              <a:path w="8007" h="7975" extrusionOk="0">
                <a:moveTo>
                  <a:pt x="3977" y="1"/>
                </a:moveTo>
                <a:cubicBezTo>
                  <a:pt x="1803" y="1"/>
                  <a:pt x="34" y="1789"/>
                  <a:pt x="1" y="3971"/>
                </a:cubicBezTo>
                <a:cubicBezTo>
                  <a:pt x="1" y="6173"/>
                  <a:pt x="1802" y="7974"/>
                  <a:pt x="4004" y="7974"/>
                </a:cubicBezTo>
                <a:cubicBezTo>
                  <a:pt x="4024" y="7974"/>
                  <a:pt x="4044" y="7974"/>
                  <a:pt x="4064" y="7974"/>
                </a:cubicBezTo>
                <a:cubicBezTo>
                  <a:pt x="6238" y="7974"/>
                  <a:pt x="8006" y="6186"/>
                  <a:pt x="8006" y="4004"/>
                </a:cubicBezTo>
                <a:cubicBezTo>
                  <a:pt x="8006" y="1803"/>
                  <a:pt x="6239" y="1"/>
                  <a:pt x="4037" y="1"/>
                </a:cubicBezTo>
                <a:cubicBezTo>
                  <a:pt x="4017" y="1"/>
                  <a:pt x="3997" y="1"/>
                  <a:pt x="3977" y="1"/>
                </a:cubicBezTo>
                <a:close/>
              </a:path>
            </a:pathLst>
          </a:custGeom>
          <a:solidFill>
            <a:srgbClr val="C9D6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1550325" y="4034539"/>
            <a:ext cx="291535" cy="290370"/>
          </a:xfrm>
          <a:custGeom>
            <a:avLst/>
            <a:gdLst/>
            <a:ahLst/>
            <a:cxnLst/>
            <a:rect l="l" t="t" r="r" b="b"/>
            <a:pathLst>
              <a:path w="8007" h="7975" extrusionOk="0">
                <a:moveTo>
                  <a:pt x="3977" y="1"/>
                </a:moveTo>
                <a:cubicBezTo>
                  <a:pt x="1803" y="1"/>
                  <a:pt x="34" y="1789"/>
                  <a:pt x="1" y="3971"/>
                </a:cubicBezTo>
                <a:cubicBezTo>
                  <a:pt x="1" y="6173"/>
                  <a:pt x="1802" y="7974"/>
                  <a:pt x="4004" y="7974"/>
                </a:cubicBezTo>
                <a:cubicBezTo>
                  <a:pt x="4024" y="7974"/>
                  <a:pt x="4044" y="7974"/>
                  <a:pt x="4064" y="7974"/>
                </a:cubicBezTo>
                <a:cubicBezTo>
                  <a:pt x="6238" y="7974"/>
                  <a:pt x="8006" y="6186"/>
                  <a:pt x="8006" y="4004"/>
                </a:cubicBezTo>
                <a:cubicBezTo>
                  <a:pt x="8006" y="1803"/>
                  <a:pt x="6239" y="1"/>
                  <a:pt x="4037" y="1"/>
                </a:cubicBezTo>
                <a:cubicBezTo>
                  <a:pt x="4017" y="1"/>
                  <a:pt x="3997" y="1"/>
                  <a:pt x="39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1586772" y="4069785"/>
            <a:ext cx="219880" cy="218678"/>
          </a:xfrm>
          <a:custGeom>
            <a:avLst/>
            <a:gdLst/>
            <a:ahLst/>
            <a:cxnLst/>
            <a:rect l="l" t="t" r="r" b="b"/>
            <a:pathLst>
              <a:path w="6039" h="6006" extrusionOk="0">
                <a:moveTo>
                  <a:pt x="3036" y="1"/>
                </a:moveTo>
                <a:cubicBezTo>
                  <a:pt x="1368" y="1"/>
                  <a:pt x="0" y="1335"/>
                  <a:pt x="0" y="3003"/>
                </a:cubicBezTo>
                <a:cubicBezTo>
                  <a:pt x="0" y="4671"/>
                  <a:pt x="1335" y="6005"/>
                  <a:pt x="3003" y="6005"/>
                </a:cubicBezTo>
                <a:cubicBezTo>
                  <a:pt x="3023" y="6006"/>
                  <a:pt x="3043" y="6006"/>
                  <a:pt x="3064" y="6006"/>
                </a:cubicBezTo>
                <a:cubicBezTo>
                  <a:pt x="4703" y="6006"/>
                  <a:pt x="6005" y="4684"/>
                  <a:pt x="6005" y="3036"/>
                </a:cubicBezTo>
                <a:cubicBezTo>
                  <a:pt x="6038" y="1368"/>
                  <a:pt x="4670" y="34"/>
                  <a:pt x="3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2155181" y="2727358"/>
            <a:ext cx="598799" cy="500201"/>
          </a:xfrm>
          <a:custGeom>
            <a:avLst/>
            <a:gdLst/>
            <a:ahLst/>
            <a:cxnLst/>
            <a:rect l="l" t="t" r="r" b="b"/>
            <a:pathLst>
              <a:path w="16446" h="13738" extrusionOk="0">
                <a:moveTo>
                  <a:pt x="11947" y="1"/>
                </a:moveTo>
                <a:cubicBezTo>
                  <a:pt x="11284" y="1"/>
                  <a:pt x="10643" y="197"/>
                  <a:pt x="10108" y="611"/>
                </a:cubicBezTo>
                <a:lnTo>
                  <a:pt x="1668" y="6882"/>
                </a:lnTo>
                <a:cubicBezTo>
                  <a:pt x="167" y="8016"/>
                  <a:pt x="1" y="10317"/>
                  <a:pt x="1302" y="12052"/>
                </a:cubicBezTo>
                <a:cubicBezTo>
                  <a:pt x="2123" y="13148"/>
                  <a:pt x="3331" y="13738"/>
                  <a:pt x="4488" y="13738"/>
                </a:cubicBezTo>
                <a:cubicBezTo>
                  <a:pt x="5162" y="13738"/>
                  <a:pt x="5819" y="13537"/>
                  <a:pt x="6372" y="13119"/>
                </a:cubicBezTo>
                <a:lnTo>
                  <a:pt x="14778" y="6848"/>
                </a:lnTo>
                <a:cubicBezTo>
                  <a:pt x="16279" y="5714"/>
                  <a:pt x="16446" y="3413"/>
                  <a:pt x="15145" y="1678"/>
                </a:cubicBezTo>
                <a:cubicBezTo>
                  <a:pt x="14318" y="597"/>
                  <a:pt x="13101" y="1"/>
                  <a:pt x="11947" y="1"/>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a:off x="2201350" y="3027382"/>
            <a:ext cx="597561" cy="500164"/>
          </a:xfrm>
          <a:custGeom>
            <a:avLst/>
            <a:gdLst/>
            <a:ahLst/>
            <a:cxnLst/>
            <a:rect l="l" t="t" r="r" b="b"/>
            <a:pathLst>
              <a:path w="16412" h="13737" extrusionOk="0">
                <a:moveTo>
                  <a:pt x="11936" y="0"/>
                </a:moveTo>
                <a:cubicBezTo>
                  <a:pt x="11271" y="0"/>
                  <a:pt x="10621" y="196"/>
                  <a:pt x="10074" y="610"/>
                </a:cubicBezTo>
                <a:lnTo>
                  <a:pt x="1635" y="6881"/>
                </a:lnTo>
                <a:cubicBezTo>
                  <a:pt x="134" y="8015"/>
                  <a:pt x="0" y="10317"/>
                  <a:pt x="1301" y="12051"/>
                </a:cubicBezTo>
                <a:cubicBezTo>
                  <a:pt x="2102" y="13147"/>
                  <a:pt x="3302" y="13737"/>
                  <a:pt x="4456" y="13737"/>
                </a:cubicBezTo>
                <a:cubicBezTo>
                  <a:pt x="5128" y="13737"/>
                  <a:pt x="5785" y="13536"/>
                  <a:pt x="6338" y="13119"/>
                </a:cubicBezTo>
                <a:lnTo>
                  <a:pt x="14777" y="6848"/>
                </a:lnTo>
                <a:cubicBezTo>
                  <a:pt x="16278" y="5713"/>
                  <a:pt x="16412" y="3412"/>
                  <a:pt x="15111" y="1677"/>
                </a:cubicBezTo>
                <a:cubicBezTo>
                  <a:pt x="14306" y="596"/>
                  <a:pt x="13096" y="0"/>
                  <a:pt x="11936" y="0"/>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a:off x="2253563" y="3390507"/>
            <a:ext cx="518660" cy="445185"/>
          </a:xfrm>
          <a:custGeom>
            <a:avLst/>
            <a:gdLst/>
            <a:ahLst/>
            <a:cxnLst/>
            <a:rect l="l" t="t" r="r" b="b"/>
            <a:pathLst>
              <a:path w="14245" h="12227" extrusionOk="0">
                <a:moveTo>
                  <a:pt x="9736" y="1"/>
                </a:moveTo>
                <a:cubicBezTo>
                  <a:pt x="9069" y="1"/>
                  <a:pt x="8420" y="197"/>
                  <a:pt x="7873" y="611"/>
                </a:cubicBezTo>
                <a:lnTo>
                  <a:pt x="1668" y="5381"/>
                </a:lnTo>
                <a:cubicBezTo>
                  <a:pt x="167" y="6515"/>
                  <a:pt x="1" y="8816"/>
                  <a:pt x="1301" y="10518"/>
                </a:cubicBezTo>
                <a:cubicBezTo>
                  <a:pt x="2130" y="11622"/>
                  <a:pt x="3351" y="12227"/>
                  <a:pt x="4516" y="12227"/>
                </a:cubicBezTo>
                <a:cubicBezTo>
                  <a:pt x="5181" y="12227"/>
                  <a:pt x="5827" y="12030"/>
                  <a:pt x="6372" y="11618"/>
                </a:cubicBezTo>
                <a:lnTo>
                  <a:pt x="12576" y="6848"/>
                </a:lnTo>
                <a:cubicBezTo>
                  <a:pt x="14077" y="5714"/>
                  <a:pt x="14244" y="3413"/>
                  <a:pt x="12943" y="1678"/>
                </a:cubicBezTo>
                <a:cubicBezTo>
                  <a:pt x="12116" y="597"/>
                  <a:pt x="10899" y="1"/>
                  <a:pt x="9736" y="1"/>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a:off x="2157621" y="2346575"/>
            <a:ext cx="489496" cy="420353"/>
          </a:xfrm>
          <a:custGeom>
            <a:avLst/>
            <a:gdLst/>
            <a:ahLst/>
            <a:cxnLst/>
            <a:rect l="l" t="t" r="r" b="b"/>
            <a:pathLst>
              <a:path w="13444" h="11545" extrusionOk="0">
                <a:moveTo>
                  <a:pt x="8940" y="1"/>
                </a:moveTo>
                <a:cubicBezTo>
                  <a:pt x="8279" y="1"/>
                  <a:pt x="7639" y="194"/>
                  <a:pt x="7105" y="594"/>
                </a:cubicBezTo>
                <a:lnTo>
                  <a:pt x="1635" y="4697"/>
                </a:lnTo>
                <a:cubicBezTo>
                  <a:pt x="167" y="5831"/>
                  <a:pt x="0" y="8133"/>
                  <a:pt x="1301" y="9868"/>
                </a:cubicBezTo>
                <a:cubicBezTo>
                  <a:pt x="2128" y="10949"/>
                  <a:pt x="3332" y="11545"/>
                  <a:pt x="4485" y="11545"/>
                </a:cubicBezTo>
                <a:cubicBezTo>
                  <a:pt x="5146" y="11545"/>
                  <a:pt x="5791" y="11349"/>
                  <a:pt x="6338" y="10935"/>
                </a:cubicBezTo>
                <a:lnTo>
                  <a:pt x="11775" y="6832"/>
                </a:lnTo>
                <a:cubicBezTo>
                  <a:pt x="13276" y="5698"/>
                  <a:pt x="13443" y="3396"/>
                  <a:pt x="12142" y="1695"/>
                </a:cubicBezTo>
                <a:cubicBezTo>
                  <a:pt x="11315" y="591"/>
                  <a:pt x="10095" y="1"/>
                  <a:pt x="8940" y="1"/>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a:off x="919981" y="2424057"/>
            <a:ext cx="174914" cy="642527"/>
          </a:xfrm>
          <a:custGeom>
            <a:avLst/>
            <a:gdLst/>
            <a:ahLst/>
            <a:cxnLst/>
            <a:rect l="l" t="t" r="r" b="b"/>
            <a:pathLst>
              <a:path w="4804" h="17647" extrusionOk="0">
                <a:moveTo>
                  <a:pt x="801" y="1"/>
                </a:moveTo>
                <a:lnTo>
                  <a:pt x="0" y="7073"/>
                </a:lnTo>
                <a:lnTo>
                  <a:pt x="1335" y="17647"/>
                </a:lnTo>
                <a:cubicBezTo>
                  <a:pt x="1335" y="17647"/>
                  <a:pt x="4804" y="11042"/>
                  <a:pt x="4303" y="6772"/>
                </a:cubicBezTo>
                <a:cubicBezTo>
                  <a:pt x="3836" y="2503"/>
                  <a:pt x="801" y="1"/>
                  <a:pt x="801" y="1"/>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a:off x="1524843" y="1504504"/>
            <a:ext cx="342509" cy="124049"/>
          </a:xfrm>
          <a:custGeom>
            <a:avLst/>
            <a:gdLst/>
            <a:ahLst/>
            <a:cxnLst/>
            <a:rect l="l" t="t" r="r" b="b"/>
            <a:pathLst>
              <a:path w="9407" h="3407" extrusionOk="0">
                <a:moveTo>
                  <a:pt x="4707" y="0"/>
                </a:moveTo>
                <a:cubicBezTo>
                  <a:pt x="3130" y="0"/>
                  <a:pt x="1555" y="601"/>
                  <a:pt x="367" y="1806"/>
                </a:cubicBezTo>
                <a:cubicBezTo>
                  <a:pt x="0" y="2173"/>
                  <a:pt x="0" y="2773"/>
                  <a:pt x="367" y="3140"/>
                </a:cubicBezTo>
                <a:cubicBezTo>
                  <a:pt x="567" y="3307"/>
                  <a:pt x="801" y="3407"/>
                  <a:pt x="1034" y="3407"/>
                </a:cubicBezTo>
                <a:cubicBezTo>
                  <a:pt x="1268" y="3407"/>
                  <a:pt x="1535" y="3307"/>
                  <a:pt x="1701" y="3140"/>
                </a:cubicBezTo>
                <a:cubicBezTo>
                  <a:pt x="2523" y="2302"/>
                  <a:pt x="3614" y="1885"/>
                  <a:pt x="4707" y="1885"/>
                </a:cubicBezTo>
                <a:cubicBezTo>
                  <a:pt x="5790" y="1885"/>
                  <a:pt x="6876" y="2293"/>
                  <a:pt x="7706" y="3107"/>
                </a:cubicBezTo>
                <a:cubicBezTo>
                  <a:pt x="7889" y="3290"/>
                  <a:pt x="8131" y="3382"/>
                  <a:pt x="8373" y="3382"/>
                </a:cubicBezTo>
                <a:cubicBezTo>
                  <a:pt x="8615" y="3382"/>
                  <a:pt x="8856" y="3290"/>
                  <a:pt x="9040" y="3107"/>
                </a:cubicBezTo>
                <a:cubicBezTo>
                  <a:pt x="9407" y="2740"/>
                  <a:pt x="9407" y="2139"/>
                  <a:pt x="9040" y="1772"/>
                </a:cubicBezTo>
                <a:cubicBezTo>
                  <a:pt x="7843" y="592"/>
                  <a:pt x="6274" y="0"/>
                  <a:pt x="47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1162901" y="1106280"/>
            <a:ext cx="1066376" cy="275733"/>
          </a:xfrm>
          <a:custGeom>
            <a:avLst/>
            <a:gdLst/>
            <a:ahLst/>
            <a:cxnLst/>
            <a:rect l="l" t="t" r="r" b="b"/>
            <a:pathLst>
              <a:path w="29288" h="7573" extrusionOk="0">
                <a:moveTo>
                  <a:pt x="14644" y="0"/>
                </a:moveTo>
                <a:cubicBezTo>
                  <a:pt x="9240" y="0"/>
                  <a:pt x="4170" y="2135"/>
                  <a:pt x="367" y="5938"/>
                </a:cubicBezTo>
                <a:cubicBezTo>
                  <a:pt x="0" y="6305"/>
                  <a:pt x="0" y="6905"/>
                  <a:pt x="367" y="7305"/>
                </a:cubicBezTo>
                <a:cubicBezTo>
                  <a:pt x="567" y="7472"/>
                  <a:pt x="801" y="7572"/>
                  <a:pt x="1034" y="7572"/>
                </a:cubicBezTo>
                <a:cubicBezTo>
                  <a:pt x="1268" y="7572"/>
                  <a:pt x="1535" y="7472"/>
                  <a:pt x="1702" y="7272"/>
                </a:cubicBezTo>
                <a:cubicBezTo>
                  <a:pt x="5137" y="3803"/>
                  <a:pt x="9741" y="1902"/>
                  <a:pt x="14644" y="1902"/>
                </a:cubicBezTo>
                <a:lnTo>
                  <a:pt x="14677" y="1902"/>
                </a:lnTo>
                <a:cubicBezTo>
                  <a:pt x="19548" y="1902"/>
                  <a:pt x="24151" y="3770"/>
                  <a:pt x="27587" y="7205"/>
                </a:cubicBezTo>
                <a:cubicBezTo>
                  <a:pt x="27770" y="7389"/>
                  <a:pt x="28012" y="7481"/>
                  <a:pt x="28254" y="7481"/>
                </a:cubicBezTo>
                <a:cubicBezTo>
                  <a:pt x="28496" y="7481"/>
                  <a:pt x="28738" y="7389"/>
                  <a:pt x="28921" y="7205"/>
                </a:cubicBezTo>
                <a:cubicBezTo>
                  <a:pt x="29288" y="6838"/>
                  <a:pt x="29288" y="6238"/>
                  <a:pt x="28921" y="5871"/>
                </a:cubicBezTo>
                <a:cubicBezTo>
                  <a:pt x="25118" y="2068"/>
                  <a:pt x="20048" y="0"/>
                  <a:pt x="14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a:off x="1346903" y="1305447"/>
            <a:ext cx="698380" cy="198034"/>
          </a:xfrm>
          <a:custGeom>
            <a:avLst/>
            <a:gdLst/>
            <a:ahLst/>
            <a:cxnLst/>
            <a:rect l="l" t="t" r="r" b="b"/>
            <a:pathLst>
              <a:path w="19181" h="5439" extrusionOk="0">
                <a:moveTo>
                  <a:pt x="9611" y="1"/>
                </a:moveTo>
                <a:cubicBezTo>
                  <a:pt x="6260" y="1"/>
                  <a:pt x="2911" y="1277"/>
                  <a:pt x="368" y="3837"/>
                </a:cubicBezTo>
                <a:cubicBezTo>
                  <a:pt x="1" y="4204"/>
                  <a:pt x="1" y="4804"/>
                  <a:pt x="368" y="5171"/>
                </a:cubicBezTo>
                <a:cubicBezTo>
                  <a:pt x="568" y="5371"/>
                  <a:pt x="801" y="5438"/>
                  <a:pt x="1035" y="5438"/>
                </a:cubicBezTo>
                <a:cubicBezTo>
                  <a:pt x="1302" y="5438"/>
                  <a:pt x="1535" y="5371"/>
                  <a:pt x="1735" y="5171"/>
                </a:cubicBezTo>
                <a:cubicBezTo>
                  <a:pt x="3895" y="2995"/>
                  <a:pt x="6752" y="1902"/>
                  <a:pt x="9611" y="1902"/>
                </a:cubicBezTo>
                <a:cubicBezTo>
                  <a:pt x="12448" y="1902"/>
                  <a:pt x="15287" y="2978"/>
                  <a:pt x="17446" y="5138"/>
                </a:cubicBezTo>
                <a:cubicBezTo>
                  <a:pt x="17647" y="5321"/>
                  <a:pt x="17897" y="5413"/>
                  <a:pt x="18143" y="5413"/>
                </a:cubicBezTo>
                <a:cubicBezTo>
                  <a:pt x="18389" y="5413"/>
                  <a:pt x="18631" y="5321"/>
                  <a:pt x="18814" y="5138"/>
                </a:cubicBezTo>
                <a:cubicBezTo>
                  <a:pt x="19181" y="4771"/>
                  <a:pt x="19181" y="4170"/>
                  <a:pt x="18814" y="3770"/>
                </a:cubicBezTo>
                <a:cubicBezTo>
                  <a:pt x="16271" y="1260"/>
                  <a:pt x="12940" y="1"/>
                  <a:pt x="96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1630537" y="3647963"/>
            <a:ext cx="1900784" cy="1535919"/>
          </a:xfrm>
          <a:custGeom>
            <a:avLst/>
            <a:gdLst/>
            <a:ahLst/>
            <a:cxnLst/>
            <a:rect l="l" t="t" r="r" b="b"/>
            <a:pathLst>
              <a:path w="52205" h="42184" extrusionOk="0">
                <a:moveTo>
                  <a:pt x="7606" y="0"/>
                </a:moveTo>
                <a:cubicBezTo>
                  <a:pt x="7207" y="0"/>
                  <a:pt x="6801" y="71"/>
                  <a:pt x="6405" y="220"/>
                </a:cubicBezTo>
                <a:cubicBezTo>
                  <a:pt x="4637" y="887"/>
                  <a:pt x="3736" y="2855"/>
                  <a:pt x="4403" y="4623"/>
                </a:cubicBezTo>
                <a:lnTo>
                  <a:pt x="12609" y="33044"/>
                </a:lnTo>
                <a:cubicBezTo>
                  <a:pt x="11241" y="31009"/>
                  <a:pt x="9740" y="28974"/>
                  <a:pt x="8473" y="27707"/>
                </a:cubicBezTo>
                <a:cubicBezTo>
                  <a:pt x="6686" y="25979"/>
                  <a:pt x="4314" y="25555"/>
                  <a:pt x="2473" y="25555"/>
                </a:cubicBezTo>
                <a:cubicBezTo>
                  <a:pt x="2252" y="25555"/>
                  <a:pt x="2039" y="25561"/>
                  <a:pt x="1835" y="25572"/>
                </a:cubicBezTo>
                <a:cubicBezTo>
                  <a:pt x="734" y="25605"/>
                  <a:pt x="0" y="26773"/>
                  <a:pt x="500" y="27807"/>
                </a:cubicBezTo>
                <a:cubicBezTo>
                  <a:pt x="1901" y="30742"/>
                  <a:pt x="4670" y="36546"/>
                  <a:pt x="7305" y="42184"/>
                </a:cubicBezTo>
                <a:lnTo>
                  <a:pt x="52204" y="42184"/>
                </a:lnTo>
                <a:cubicBezTo>
                  <a:pt x="51870" y="40149"/>
                  <a:pt x="51403" y="38347"/>
                  <a:pt x="50870" y="37113"/>
                </a:cubicBezTo>
                <a:cubicBezTo>
                  <a:pt x="48601" y="31876"/>
                  <a:pt x="46867" y="24004"/>
                  <a:pt x="44065" y="22936"/>
                </a:cubicBezTo>
                <a:cubicBezTo>
                  <a:pt x="43690" y="22795"/>
                  <a:pt x="43329" y="22734"/>
                  <a:pt x="42985" y="22734"/>
                </a:cubicBezTo>
                <a:cubicBezTo>
                  <a:pt x="40727" y="22734"/>
                  <a:pt x="39195" y="25372"/>
                  <a:pt x="39195" y="25372"/>
                </a:cubicBezTo>
                <a:cubicBezTo>
                  <a:pt x="39195" y="25372"/>
                  <a:pt x="37711" y="20209"/>
                  <a:pt x="33681" y="20209"/>
                </a:cubicBezTo>
                <a:cubicBezTo>
                  <a:pt x="33438" y="20209"/>
                  <a:pt x="33186" y="20228"/>
                  <a:pt x="32924" y="20268"/>
                </a:cubicBezTo>
                <a:cubicBezTo>
                  <a:pt x="29888" y="20768"/>
                  <a:pt x="28854" y="26172"/>
                  <a:pt x="28854" y="26172"/>
                </a:cubicBezTo>
                <a:cubicBezTo>
                  <a:pt x="28854" y="26172"/>
                  <a:pt x="26647" y="18891"/>
                  <a:pt x="22870" y="18891"/>
                </a:cubicBezTo>
                <a:cubicBezTo>
                  <a:pt x="22573" y="18891"/>
                  <a:pt x="22266" y="18936"/>
                  <a:pt x="21949" y="19034"/>
                </a:cubicBezTo>
                <a:cubicBezTo>
                  <a:pt x="20248" y="19567"/>
                  <a:pt x="19281" y="21402"/>
                  <a:pt x="18713" y="23470"/>
                </a:cubicBezTo>
                <a:lnTo>
                  <a:pt x="10808" y="2222"/>
                </a:lnTo>
                <a:cubicBezTo>
                  <a:pt x="10290" y="850"/>
                  <a:pt x="8989" y="0"/>
                  <a:pt x="7606" y="0"/>
                </a:cubicBezTo>
                <a:close/>
              </a:path>
            </a:pathLst>
          </a:custGeom>
          <a:solidFill>
            <a:srgbClr val="E5B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960672" y="862825"/>
            <a:ext cx="1470843" cy="380316"/>
          </a:xfrm>
          <a:custGeom>
            <a:avLst/>
            <a:gdLst/>
            <a:ahLst/>
            <a:cxnLst/>
            <a:rect l="l" t="t" r="r" b="b"/>
            <a:pathLst>
              <a:path w="29288" h="7573" extrusionOk="0">
                <a:moveTo>
                  <a:pt x="14644" y="0"/>
                </a:moveTo>
                <a:cubicBezTo>
                  <a:pt x="9240" y="0"/>
                  <a:pt x="4170" y="2135"/>
                  <a:pt x="367" y="5938"/>
                </a:cubicBezTo>
                <a:cubicBezTo>
                  <a:pt x="0" y="6305"/>
                  <a:pt x="0" y="6905"/>
                  <a:pt x="367" y="7305"/>
                </a:cubicBezTo>
                <a:cubicBezTo>
                  <a:pt x="567" y="7472"/>
                  <a:pt x="801" y="7572"/>
                  <a:pt x="1034" y="7572"/>
                </a:cubicBezTo>
                <a:cubicBezTo>
                  <a:pt x="1268" y="7572"/>
                  <a:pt x="1535" y="7472"/>
                  <a:pt x="1702" y="7272"/>
                </a:cubicBezTo>
                <a:cubicBezTo>
                  <a:pt x="5137" y="3803"/>
                  <a:pt x="9741" y="1902"/>
                  <a:pt x="14644" y="1902"/>
                </a:cubicBezTo>
                <a:lnTo>
                  <a:pt x="14677" y="1902"/>
                </a:lnTo>
                <a:cubicBezTo>
                  <a:pt x="19548" y="1902"/>
                  <a:pt x="24151" y="3770"/>
                  <a:pt x="27587" y="7205"/>
                </a:cubicBezTo>
                <a:cubicBezTo>
                  <a:pt x="27770" y="7389"/>
                  <a:pt x="28012" y="7481"/>
                  <a:pt x="28254" y="7481"/>
                </a:cubicBezTo>
                <a:cubicBezTo>
                  <a:pt x="28496" y="7481"/>
                  <a:pt x="28738" y="7389"/>
                  <a:pt x="28921" y="7205"/>
                </a:cubicBezTo>
                <a:cubicBezTo>
                  <a:pt x="29288" y="6838"/>
                  <a:pt x="29288" y="6238"/>
                  <a:pt x="28921" y="5871"/>
                </a:cubicBezTo>
                <a:cubicBezTo>
                  <a:pt x="25118" y="2068"/>
                  <a:pt x="20048" y="0"/>
                  <a:pt x="14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txBox="1">
            <a:spLocks noGrp="1"/>
          </p:cNvSpPr>
          <p:nvPr>
            <p:ph type="ctrTitle" idx="4294967295"/>
          </p:nvPr>
        </p:nvSpPr>
        <p:spPr>
          <a:xfrm>
            <a:off x="1105677" y="3355722"/>
            <a:ext cx="1180800" cy="3606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rPr>
              <a:t>PAY</a:t>
            </a:r>
            <a:endParaRPr sz="2500">
              <a:solidFill>
                <a:schemeClr val="lt1"/>
              </a:solidFill>
            </a:endParaRPr>
          </a:p>
        </p:txBody>
      </p:sp>
      <p:sp>
        <p:nvSpPr>
          <p:cNvPr id="156" name="Google Shape;156;p14"/>
          <p:cNvSpPr txBox="1"/>
          <p:nvPr/>
        </p:nvSpPr>
        <p:spPr>
          <a:xfrm>
            <a:off x="5869695" y="3514625"/>
            <a:ext cx="2361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5"/>
                </a:solidFill>
                <a:latin typeface="Fira Sans Extra Condensed Medium"/>
                <a:ea typeface="Fira Sans Extra Condensed Medium"/>
                <a:cs typeface="Fira Sans Extra Condensed Medium"/>
                <a:sym typeface="Fira Sans Extra Condensed Medium"/>
              </a:rPr>
              <a:t>Insights</a:t>
            </a:r>
            <a:endParaRPr sz="2200">
              <a:solidFill>
                <a:schemeClr val="accent5"/>
              </a:solidFill>
              <a:latin typeface="Fira Sans Extra Condensed Medium"/>
              <a:ea typeface="Fira Sans Extra Condensed Medium"/>
              <a:cs typeface="Fira Sans Extra Condensed Medium"/>
              <a:sym typeface="Fira Sans Extra Condensed Medium"/>
            </a:endParaRPr>
          </a:p>
        </p:txBody>
      </p:sp>
      <p:sp>
        <p:nvSpPr>
          <p:cNvPr id="157" name="Google Shape;157;p14"/>
          <p:cNvSpPr txBox="1"/>
          <p:nvPr/>
        </p:nvSpPr>
        <p:spPr>
          <a:xfrm>
            <a:off x="5209945" y="3964950"/>
            <a:ext cx="2361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6"/>
                </a:solidFill>
                <a:latin typeface="Fira Sans Extra Condensed Medium"/>
                <a:ea typeface="Fira Sans Extra Condensed Medium"/>
                <a:cs typeface="Fira Sans Extra Condensed Medium"/>
                <a:sym typeface="Fira Sans Extra Condensed Medium"/>
              </a:rPr>
              <a:t>Conclusion</a:t>
            </a:r>
            <a:endParaRPr sz="2200">
              <a:solidFill>
                <a:schemeClr val="accent6"/>
              </a:solidFill>
              <a:latin typeface="Fira Sans Extra Condensed Medium"/>
              <a:ea typeface="Fira Sans Extra Condensed Medium"/>
              <a:cs typeface="Fira Sans Extra Condensed Medium"/>
              <a:sym typeface="Fira Sans Extra Condensed Medium"/>
            </a:endParaRPr>
          </a:p>
        </p:txBody>
      </p:sp>
      <p:cxnSp>
        <p:nvCxnSpPr>
          <p:cNvPr id="158" name="Google Shape;158;p14"/>
          <p:cNvCxnSpPr/>
          <p:nvPr/>
        </p:nvCxnSpPr>
        <p:spPr>
          <a:xfrm rot="10800000" flipH="1">
            <a:off x="4761350" y="1805350"/>
            <a:ext cx="875400" cy="7200"/>
          </a:xfrm>
          <a:prstGeom prst="straightConnector1">
            <a:avLst/>
          </a:prstGeom>
          <a:noFill/>
          <a:ln w="19050" cap="flat" cmpd="sng">
            <a:solidFill>
              <a:schemeClr val="accent2"/>
            </a:solidFill>
            <a:prstDash val="solid"/>
            <a:round/>
            <a:headEnd type="none" w="med" len="med"/>
            <a:tailEnd type="oval" w="med" len="med"/>
          </a:ln>
        </p:spPr>
      </p:cxnSp>
      <p:cxnSp>
        <p:nvCxnSpPr>
          <p:cNvPr id="159" name="Google Shape;159;p14"/>
          <p:cNvCxnSpPr/>
          <p:nvPr/>
        </p:nvCxnSpPr>
        <p:spPr>
          <a:xfrm>
            <a:off x="4665250" y="3735300"/>
            <a:ext cx="1204500" cy="13200"/>
          </a:xfrm>
          <a:prstGeom prst="straightConnector1">
            <a:avLst/>
          </a:prstGeom>
          <a:noFill/>
          <a:ln w="19050" cap="flat" cmpd="sng">
            <a:solidFill>
              <a:schemeClr val="accent5"/>
            </a:solidFill>
            <a:prstDash val="solid"/>
            <a:round/>
            <a:headEnd type="none" w="med" len="med"/>
            <a:tailEnd type="oval" w="med" len="med"/>
          </a:ln>
        </p:spPr>
      </p:cxnSp>
      <p:sp>
        <p:nvSpPr>
          <p:cNvPr id="160" name="Google Shape;160;p14"/>
          <p:cNvSpPr/>
          <p:nvPr/>
        </p:nvSpPr>
        <p:spPr>
          <a:xfrm>
            <a:off x="4484432" y="1628556"/>
            <a:ext cx="403702" cy="403738"/>
          </a:xfrm>
          <a:custGeom>
            <a:avLst/>
            <a:gdLst/>
            <a:ahLst/>
            <a:cxnLst/>
            <a:rect l="l" t="t" r="r" b="b"/>
            <a:pathLst>
              <a:path w="14134" h="14134" extrusionOk="0">
                <a:moveTo>
                  <a:pt x="7073" y="1"/>
                </a:moveTo>
                <a:cubicBezTo>
                  <a:pt x="3168" y="1"/>
                  <a:pt x="1" y="3156"/>
                  <a:pt x="1" y="7061"/>
                </a:cubicBezTo>
                <a:cubicBezTo>
                  <a:pt x="1" y="10966"/>
                  <a:pt x="3168" y="14133"/>
                  <a:pt x="7073" y="14133"/>
                </a:cubicBezTo>
                <a:cubicBezTo>
                  <a:pt x="10966" y="14133"/>
                  <a:pt x="14133" y="10966"/>
                  <a:pt x="14133" y="7061"/>
                </a:cubicBezTo>
                <a:cubicBezTo>
                  <a:pt x="14133" y="3156"/>
                  <a:pt x="10966" y="1"/>
                  <a:pt x="7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rgbClr val="FFFFFF"/>
                </a:solidFill>
                <a:latin typeface="Fira Sans Extra Condensed Medium"/>
                <a:ea typeface="Fira Sans Extra Condensed Medium"/>
                <a:cs typeface="Fira Sans Extra Condensed Medium"/>
                <a:sym typeface="Fira Sans Extra Condensed Medium"/>
              </a:rPr>
              <a:t>02</a:t>
            </a:r>
            <a:endParaRPr sz="1500">
              <a:solidFill>
                <a:srgbClr val="FFFFFF"/>
              </a:solidFill>
            </a:endParaRPr>
          </a:p>
        </p:txBody>
      </p:sp>
      <p:sp>
        <p:nvSpPr>
          <p:cNvPr id="161" name="Google Shape;161;p14"/>
          <p:cNvSpPr/>
          <p:nvPr/>
        </p:nvSpPr>
        <p:spPr>
          <a:xfrm>
            <a:off x="4370169" y="3527556"/>
            <a:ext cx="403702" cy="403738"/>
          </a:xfrm>
          <a:custGeom>
            <a:avLst/>
            <a:gdLst/>
            <a:ahLst/>
            <a:cxnLst/>
            <a:rect l="l" t="t" r="r" b="b"/>
            <a:pathLst>
              <a:path w="14134" h="14134" extrusionOk="0">
                <a:moveTo>
                  <a:pt x="7073" y="1"/>
                </a:moveTo>
                <a:cubicBezTo>
                  <a:pt x="3168" y="1"/>
                  <a:pt x="1" y="3156"/>
                  <a:pt x="1" y="7061"/>
                </a:cubicBezTo>
                <a:cubicBezTo>
                  <a:pt x="1" y="10966"/>
                  <a:pt x="3168" y="14133"/>
                  <a:pt x="7073" y="14133"/>
                </a:cubicBezTo>
                <a:cubicBezTo>
                  <a:pt x="10966" y="14133"/>
                  <a:pt x="14133" y="10966"/>
                  <a:pt x="14133" y="7061"/>
                </a:cubicBezTo>
                <a:cubicBezTo>
                  <a:pt x="14133" y="3156"/>
                  <a:pt x="10966" y="1"/>
                  <a:pt x="70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rgbClr val="FFFFFF"/>
                </a:solidFill>
                <a:latin typeface="Fira Sans Extra Condensed Medium"/>
                <a:ea typeface="Fira Sans Extra Condensed Medium"/>
                <a:cs typeface="Fira Sans Extra Condensed Medium"/>
                <a:sym typeface="Fira Sans Extra Condensed Medium"/>
              </a:rPr>
              <a:t>05</a:t>
            </a:r>
            <a:endParaRPr sz="1500">
              <a:solidFill>
                <a:srgbClr val="FFFFFF"/>
              </a:solidFill>
            </a:endParaRPr>
          </a:p>
        </p:txBody>
      </p:sp>
      <p:pic>
        <p:nvPicPr>
          <p:cNvPr id="21" name="Audio 20">
            <a:hlinkClick r:id="" action="ppaction://media"/>
            <a:extLst>
              <a:ext uri="{FF2B5EF4-FFF2-40B4-BE49-F238E27FC236}">
                <a16:creationId xmlns:a16="http://schemas.microsoft.com/office/drawing/2014/main" id="{9B8640DD-EB79-4DC2-1739-EEE25A7656E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1020"/>
    </mc:Choice>
    <mc:Fallback>
      <p:transition spd="slow" advTm="31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5"/>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statement</a:t>
            </a:r>
            <a:endParaRPr/>
          </a:p>
        </p:txBody>
      </p:sp>
      <p:sp>
        <p:nvSpPr>
          <p:cNvPr id="167" name="Google Shape;167;p15"/>
          <p:cNvSpPr txBox="1"/>
          <p:nvPr/>
        </p:nvSpPr>
        <p:spPr>
          <a:xfrm>
            <a:off x="559825" y="3048875"/>
            <a:ext cx="8024400" cy="141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u="sng">
                <a:solidFill>
                  <a:schemeClr val="accent2"/>
                </a:solidFill>
                <a:latin typeface="Roboto"/>
                <a:ea typeface="Roboto"/>
                <a:cs typeface="Roboto"/>
                <a:sym typeface="Roboto"/>
              </a:rPr>
              <a:t>Question:</a:t>
            </a:r>
            <a:endParaRPr sz="2400" b="1" u="sng">
              <a:solidFill>
                <a:schemeClr val="accent2"/>
              </a:solidFill>
              <a:latin typeface="Roboto"/>
              <a:ea typeface="Roboto"/>
              <a:cs typeface="Roboto"/>
              <a:sym typeface="Roboto"/>
            </a:endParaRPr>
          </a:p>
          <a:p>
            <a:pPr marL="0" lvl="0" indent="0" algn="l" rtl="0">
              <a:spcBef>
                <a:spcPts val="0"/>
              </a:spcBef>
              <a:spcAft>
                <a:spcPts val="0"/>
              </a:spcAft>
              <a:buNone/>
            </a:pPr>
            <a:r>
              <a:rPr lang="en" sz="2400" b="1">
                <a:solidFill>
                  <a:schemeClr val="accent2"/>
                </a:solidFill>
                <a:latin typeface="Roboto"/>
                <a:ea typeface="Roboto"/>
                <a:cs typeface="Roboto"/>
                <a:sym typeface="Roboto"/>
              </a:rPr>
              <a:t>What rating or score will customers provide in their reviews?</a:t>
            </a:r>
            <a:endParaRPr sz="2400" b="1">
              <a:solidFill>
                <a:schemeClr val="accent2"/>
              </a:solidFill>
              <a:latin typeface="Roboto"/>
              <a:ea typeface="Roboto"/>
              <a:cs typeface="Roboto"/>
              <a:sym typeface="Roboto"/>
            </a:endParaRPr>
          </a:p>
        </p:txBody>
      </p:sp>
      <p:sp>
        <p:nvSpPr>
          <p:cNvPr id="168" name="Google Shape;168;p15"/>
          <p:cNvSpPr txBox="1"/>
          <p:nvPr/>
        </p:nvSpPr>
        <p:spPr>
          <a:xfrm>
            <a:off x="559825" y="1185925"/>
            <a:ext cx="8024400" cy="166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solidFill>
                <a:schemeClr val="accent5"/>
              </a:solidFill>
              <a:latin typeface="Roboto"/>
              <a:ea typeface="Roboto"/>
              <a:cs typeface="Roboto"/>
              <a:sym typeface="Roboto"/>
            </a:endParaRPr>
          </a:p>
          <a:p>
            <a:pPr marL="0" lvl="0" indent="0" algn="l" rtl="0">
              <a:spcBef>
                <a:spcPts val="0"/>
              </a:spcBef>
              <a:spcAft>
                <a:spcPts val="0"/>
              </a:spcAft>
              <a:buNone/>
            </a:pPr>
            <a:r>
              <a:rPr lang="en" sz="2400" b="1" u="sng">
                <a:solidFill>
                  <a:schemeClr val="accent4"/>
                </a:solidFill>
                <a:latin typeface="Roboto"/>
                <a:ea typeface="Roboto"/>
                <a:cs typeface="Roboto"/>
                <a:sym typeface="Roboto"/>
              </a:rPr>
              <a:t>Hypothesis:</a:t>
            </a:r>
            <a:endParaRPr sz="2400" b="1" u="sng">
              <a:solidFill>
                <a:schemeClr val="accent4"/>
              </a:solidFill>
              <a:latin typeface="Roboto"/>
              <a:ea typeface="Roboto"/>
              <a:cs typeface="Roboto"/>
              <a:sym typeface="Roboto"/>
            </a:endParaRPr>
          </a:p>
          <a:p>
            <a:pPr marL="0" lvl="0" indent="0" algn="l" rtl="0">
              <a:spcBef>
                <a:spcPts val="0"/>
              </a:spcBef>
              <a:spcAft>
                <a:spcPts val="0"/>
              </a:spcAft>
              <a:buNone/>
            </a:pPr>
            <a:r>
              <a:rPr lang="en" sz="2400" b="1">
                <a:solidFill>
                  <a:schemeClr val="accent4"/>
                </a:solidFill>
                <a:latin typeface="Roboto"/>
                <a:ea typeface="Roboto"/>
                <a:cs typeface="Roboto"/>
                <a:sym typeface="Roboto"/>
              </a:rPr>
              <a:t>The customer review rating may be influenced by the customer's actions and how the order is handled.</a:t>
            </a:r>
            <a:endParaRPr sz="2400" b="1">
              <a:solidFill>
                <a:schemeClr val="accent4"/>
              </a:solidFill>
              <a:latin typeface="Roboto"/>
              <a:ea typeface="Roboto"/>
              <a:cs typeface="Roboto"/>
              <a:sym typeface="Roboto"/>
            </a:endParaRPr>
          </a:p>
        </p:txBody>
      </p:sp>
      <p:pic>
        <p:nvPicPr>
          <p:cNvPr id="15" name="Audio 14">
            <a:hlinkClick r:id="" action="ppaction://media"/>
            <a:extLst>
              <a:ext uri="{FF2B5EF4-FFF2-40B4-BE49-F238E27FC236}">
                <a16:creationId xmlns:a16="http://schemas.microsoft.com/office/drawing/2014/main" id="{85A3CA70-0402-3EB2-C4C4-2456E32867C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6713"/>
    </mc:Choice>
    <mc:Fallback>
      <p:transition spd="slow" advTm="16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6"/>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Cleaning</a:t>
            </a:r>
            <a:endParaRPr/>
          </a:p>
        </p:txBody>
      </p:sp>
      <p:sp>
        <p:nvSpPr>
          <p:cNvPr id="174" name="Google Shape;174;p16"/>
          <p:cNvSpPr/>
          <p:nvPr/>
        </p:nvSpPr>
        <p:spPr>
          <a:xfrm>
            <a:off x="1232925" y="1144950"/>
            <a:ext cx="2164800" cy="119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txBox="1"/>
          <p:nvPr/>
        </p:nvSpPr>
        <p:spPr>
          <a:xfrm>
            <a:off x="1525885" y="1512440"/>
            <a:ext cx="1578900" cy="46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Remove Irrelevant Data</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176" name="Google Shape;176;p16"/>
          <p:cNvSpPr/>
          <p:nvPr/>
        </p:nvSpPr>
        <p:spPr>
          <a:xfrm>
            <a:off x="1232925" y="2431068"/>
            <a:ext cx="2164800" cy="11955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rot="10800000" flipH="1">
            <a:off x="1233025" y="3683400"/>
            <a:ext cx="2164800" cy="996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txBox="1"/>
          <p:nvPr/>
        </p:nvSpPr>
        <p:spPr>
          <a:xfrm>
            <a:off x="1232925" y="2691057"/>
            <a:ext cx="2164800" cy="67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Null values are being cleared</a:t>
            </a:r>
            <a:endParaRPr sz="1200">
              <a:solidFill>
                <a:srgbClr val="FFFFFF"/>
              </a:solidFill>
              <a:latin typeface="Roboto"/>
              <a:ea typeface="Roboto"/>
              <a:cs typeface="Roboto"/>
              <a:sym typeface="Roboto"/>
            </a:endParaRPr>
          </a:p>
        </p:txBody>
      </p:sp>
      <p:sp>
        <p:nvSpPr>
          <p:cNvPr id="179" name="Google Shape;179;p16"/>
          <p:cNvSpPr/>
          <p:nvPr/>
        </p:nvSpPr>
        <p:spPr>
          <a:xfrm>
            <a:off x="3489173" y="1144950"/>
            <a:ext cx="2164800" cy="119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txBox="1"/>
          <p:nvPr/>
        </p:nvSpPr>
        <p:spPr>
          <a:xfrm>
            <a:off x="3782133" y="1512440"/>
            <a:ext cx="1578900" cy="46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Converting the format of datetime</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181" name="Google Shape;181;p16"/>
          <p:cNvSpPr/>
          <p:nvPr/>
        </p:nvSpPr>
        <p:spPr>
          <a:xfrm>
            <a:off x="3489173" y="2431068"/>
            <a:ext cx="2164800" cy="11955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rot="10800000" flipH="1">
            <a:off x="3489270" y="3683400"/>
            <a:ext cx="2164800" cy="996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txBox="1"/>
          <p:nvPr/>
        </p:nvSpPr>
        <p:spPr>
          <a:xfrm>
            <a:off x="3489378" y="2691057"/>
            <a:ext cx="2164200" cy="67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Timestamps need to be converted to correct date time format</a:t>
            </a:r>
            <a:endParaRPr sz="1200">
              <a:solidFill>
                <a:srgbClr val="FFFFFF"/>
              </a:solidFill>
              <a:latin typeface="Roboto"/>
              <a:ea typeface="Roboto"/>
              <a:cs typeface="Roboto"/>
              <a:sym typeface="Roboto"/>
            </a:endParaRPr>
          </a:p>
        </p:txBody>
      </p:sp>
      <p:sp>
        <p:nvSpPr>
          <p:cNvPr id="184" name="Google Shape;184;p16"/>
          <p:cNvSpPr/>
          <p:nvPr/>
        </p:nvSpPr>
        <p:spPr>
          <a:xfrm>
            <a:off x="5745635" y="1144950"/>
            <a:ext cx="2164800" cy="119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txBox="1"/>
          <p:nvPr/>
        </p:nvSpPr>
        <p:spPr>
          <a:xfrm>
            <a:off x="6038594" y="1512440"/>
            <a:ext cx="1578900" cy="46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Merge datasets</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186" name="Google Shape;186;p16"/>
          <p:cNvSpPr/>
          <p:nvPr/>
        </p:nvSpPr>
        <p:spPr>
          <a:xfrm>
            <a:off x="5745635" y="2431068"/>
            <a:ext cx="2164800" cy="11955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rot="10800000" flipH="1">
            <a:off x="5745728" y="3683400"/>
            <a:ext cx="2164800" cy="99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txBox="1"/>
          <p:nvPr/>
        </p:nvSpPr>
        <p:spPr>
          <a:xfrm flipH="1">
            <a:off x="5745550" y="2691057"/>
            <a:ext cx="2164800" cy="67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Merging datasets based on their common columns</a:t>
            </a:r>
            <a:endParaRPr sz="1200">
              <a:solidFill>
                <a:srgbClr val="FFFFFF"/>
              </a:solidFill>
              <a:latin typeface="Roboto"/>
              <a:ea typeface="Roboto"/>
              <a:cs typeface="Roboto"/>
              <a:sym typeface="Roboto"/>
            </a:endParaRPr>
          </a:p>
        </p:txBody>
      </p:sp>
      <p:grpSp>
        <p:nvGrpSpPr>
          <p:cNvPr id="189" name="Google Shape;189;p16"/>
          <p:cNvGrpSpPr/>
          <p:nvPr/>
        </p:nvGrpSpPr>
        <p:grpSpPr>
          <a:xfrm>
            <a:off x="1983582" y="3919772"/>
            <a:ext cx="663438" cy="523668"/>
            <a:chOff x="-4932650" y="2046625"/>
            <a:chExt cx="293025" cy="291250"/>
          </a:xfrm>
        </p:grpSpPr>
        <p:sp>
          <p:nvSpPr>
            <p:cNvPr id="190" name="Google Shape;190;p16"/>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6"/>
          <p:cNvGrpSpPr/>
          <p:nvPr/>
        </p:nvGrpSpPr>
        <p:grpSpPr>
          <a:xfrm>
            <a:off x="4241671" y="3918943"/>
            <a:ext cx="659872" cy="525421"/>
            <a:chOff x="-1333200" y="2770450"/>
            <a:chExt cx="291450" cy="292225"/>
          </a:xfrm>
        </p:grpSpPr>
        <p:sp>
          <p:nvSpPr>
            <p:cNvPr id="193" name="Google Shape;193;p16"/>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16"/>
          <p:cNvGrpSpPr/>
          <p:nvPr/>
        </p:nvGrpSpPr>
        <p:grpSpPr>
          <a:xfrm>
            <a:off x="6494520" y="3917503"/>
            <a:ext cx="667004" cy="528252"/>
            <a:chOff x="-3854375" y="2405000"/>
            <a:chExt cx="294600" cy="293800"/>
          </a:xfrm>
        </p:grpSpPr>
        <p:sp>
          <p:nvSpPr>
            <p:cNvPr id="196" name="Google Shape;196;p16"/>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Audio 2">
            <a:hlinkClick r:id="" action="ppaction://media"/>
            <a:extLst>
              <a:ext uri="{FF2B5EF4-FFF2-40B4-BE49-F238E27FC236}">
                <a16:creationId xmlns:a16="http://schemas.microsoft.com/office/drawing/2014/main" id="{9250A98D-5AA5-910C-8CA1-48C08795F36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7711"/>
    </mc:Choice>
    <mc:Fallback>
      <p:transition spd="slow" advTm="27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7"/>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Cleaning</a:t>
            </a:r>
            <a:endParaRPr/>
          </a:p>
        </p:txBody>
      </p:sp>
      <p:sp>
        <p:nvSpPr>
          <p:cNvPr id="203" name="Google Shape;203;p17"/>
          <p:cNvSpPr txBox="1"/>
          <p:nvPr/>
        </p:nvSpPr>
        <p:spPr>
          <a:xfrm>
            <a:off x="380150" y="989500"/>
            <a:ext cx="7976400" cy="51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1"/>
                </a:solidFill>
                <a:latin typeface="Fira Sans Extra Condensed Medium"/>
                <a:ea typeface="Fira Sans Extra Condensed Medium"/>
                <a:cs typeface="Fira Sans Extra Condensed Medium"/>
                <a:sym typeface="Fira Sans Extra Condensed Medium"/>
              </a:rPr>
              <a:t>Merged datasets according to common columns:</a:t>
            </a:r>
            <a:endParaRPr sz="2100">
              <a:solidFill>
                <a:schemeClr val="dk1"/>
              </a:solidFill>
              <a:latin typeface="Fira Sans Extra Condensed Medium"/>
              <a:ea typeface="Fira Sans Extra Condensed Medium"/>
              <a:cs typeface="Fira Sans Extra Condensed Medium"/>
              <a:sym typeface="Fira Sans Extra Condensed Medium"/>
            </a:endParaRPr>
          </a:p>
        </p:txBody>
      </p:sp>
      <p:pic>
        <p:nvPicPr>
          <p:cNvPr id="204" name="Google Shape;204;p17"/>
          <p:cNvPicPr preferRelativeResize="0"/>
          <p:nvPr/>
        </p:nvPicPr>
        <p:blipFill>
          <a:blip r:embed="rId5">
            <a:alphaModFix/>
          </a:blip>
          <a:stretch>
            <a:fillRect/>
          </a:stretch>
        </p:blipFill>
        <p:spPr>
          <a:xfrm>
            <a:off x="217175" y="1501900"/>
            <a:ext cx="8839200" cy="3107479"/>
          </a:xfrm>
          <a:prstGeom prst="rect">
            <a:avLst/>
          </a:prstGeom>
          <a:noFill/>
          <a:ln>
            <a:noFill/>
          </a:ln>
        </p:spPr>
      </p:pic>
      <p:pic>
        <p:nvPicPr>
          <p:cNvPr id="3" name="Audio 2">
            <a:hlinkClick r:id="" action="ppaction://media"/>
            <a:extLst>
              <a:ext uri="{FF2B5EF4-FFF2-40B4-BE49-F238E27FC236}">
                <a16:creationId xmlns:a16="http://schemas.microsoft.com/office/drawing/2014/main" id="{6C6C7A83-F8DD-B313-4A3A-A7832B315A2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1481"/>
    </mc:Choice>
    <mc:Fallback>
      <p:transition spd="slow" advTm="11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8"/>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Exploratory Data Analysis</a:t>
            </a:r>
            <a:endParaRPr/>
          </a:p>
        </p:txBody>
      </p:sp>
      <p:sp>
        <p:nvSpPr>
          <p:cNvPr id="210" name="Google Shape;210;p18"/>
          <p:cNvSpPr txBox="1">
            <a:spLocks noGrp="1"/>
          </p:cNvSpPr>
          <p:nvPr>
            <p:ph type="title"/>
          </p:nvPr>
        </p:nvSpPr>
        <p:spPr>
          <a:xfrm>
            <a:off x="685775" y="926713"/>
            <a:ext cx="4114800" cy="32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Basic Data</a:t>
            </a:r>
            <a:endParaRPr>
              <a:solidFill>
                <a:schemeClr val="accent5"/>
              </a:solidFill>
            </a:endParaRPr>
          </a:p>
        </p:txBody>
      </p:sp>
      <p:sp>
        <p:nvSpPr>
          <p:cNvPr id="211" name="Google Shape;211;p18"/>
          <p:cNvSpPr txBox="1"/>
          <p:nvPr/>
        </p:nvSpPr>
        <p:spPr>
          <a:xfrm>
            <a:off x="685775" y="2779300"/>
            <a:ext cx="3125400" cy="406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2F39"/>
              </a:buClr>
              <a:buSzPts val="2500"/>
              <a:buFont typeface="Arial"/>
              <a:buNone/>
            </a:pPr>
            <a:r>
              <a:rPr lang="en" sz="2400">
                <a:solidFill>
                  <a:schemeClr val="accent2"/>
                </a:solidFill>
                <a:latin typeface="Fira Sans Extra Condensed Medium"/>
                <a:ea typeface="Fira Sans Extra Condensed Medium"/>
                <a:cs typeface="Fira Sans Extra Condensed Medium"/>
                <a:sym typeface="Fira Sans Extra Condensed Medium"/>
              </a:rPr>
              <a:t>Mean Seller Revenue</a:t>
            </a:r>
            <a:endParaRPr sz="2400" i="0" u="none" strike="noStrike" cap="none">
              <a:solidFill>
                <a:schemeClr val="accent2"/>
              </a:solidFill>
              <a:latin typeface="Fira Sans Extra Condensed Medium"/>
              <a:ea typeface="Fira Sans Extra Condensed Medium"/>
              <a:cs typeface="Fira Sans Extra Condensed Medium"/>
              <a:sym typeface="Fira Sans Extra Condensed Medium"/>
            </a:endParaRPr>
          </a:p>
        </p:txBody>
      </p:sp>
      <p:sp>
        <p:nvSpPr>
          <p:cNvPr id="212" name="Google Shape;212;p18"/>
          <p:cNvSpPr txBox="1"/>
          <p:nvPr/>
        </p:nvSpPr>
        <p:spPr>
          <a:xfrm>
            <a:off x="685775" y="3224450"/>
            <a:ext cx="3073500" cy="406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2F39"/>
              </a:buClr>
              <a:buSzPts val="2500"/>
              <a:buFont typeface="Arial"/>
              <a:buNone/>
            </a:pPr>
            <a:r>
              <a:rPr lang="en" sz="2400">
                <a:solidFill>
                  <a:schemeClr val="accent2"/>
                </a:solidFill>
                <a:latin typeface="Fira Sans Extra Condensed Medium"/>
                <a:ea typeface="Fira Sans Extra Condensed Medium"/>
                <a:cs typeface="Fira Sans Extra Condensed Medium"/>
                <a:sym typeface="Fira Sans Extra Condensed Medium"/>
              </a:rPr>
              <a:t>Item Categories</a:t>
            </a:r>
            <a:endParaRPr sz="2400" i="0" u="none" strike="noStrike" cap="none">
              <a:solidFill>
                <a:schemeClr val="accent2"/>
              </a:solidFill>
              <a:latin typeface="Fira Sans Extra Condensed Medium"/>
              <a:ea typeface="Fira Sans Extra Condensed Medium"/>
              <a:cs typeface="Fira Sans Extra Condensed Medium"/>
              <a:sym typeface="Fira Sans Extra Condensed Medium"/>
            </a:endParaRPr>
          </a:p>
        </p:txBody>
      </p:sp>
      <p:sp>
        <p:nvSpPr>
          <p:cNvPr id="213" name="Google Shape;213;p18"/>
          <p:cNvSpPr txBox="1"/>
          <p:nvPr/>
        </p:nvSpPr>
        <p:spPr>
          <a:xfrm>
            <a:off x="685775" y="3669600"/>
            <a:ext cx="3125400" cy="406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2F39"/>
              </a:buClr>
              <a:buSzPts val="2500"/>
              <a:buFont typeface="Arial"/>
              <a:buNone/>
            </a:pPr>
            <a:r>
              <a:rPr lang="en" sz="2400">
                <a:solidFill>
                  <a:schemeClr val="accent2"/>
                </a:solidFill>
                <a:latin typeface="Fira Sans Extra Condensed Medium"/>
                <a:ea typeface="Fira Sans Extra Condensed Medium"/>
                <a:cs typeface="Fira Sans Extra Condensed Medium"/>
                <a:sym typeface="Fira Sans Extra Condensed Medium"/>
              </a:rPr>
              <a:t>Days</a:t>
            </a:r>
            <a:endParaRPr sz="2400" i="0" u="none" strike="noStrike" cap="none">
              <a:solidFill>
                <a:schemeClr val="accent2"/>
              </a:solidFill>
              <a:latin typeface="Fira Sans Extra Condensed Medium"/>
              <a:ea typeface="Fira Sans Extra Condensed Medium"/>
              <a:cs typeface="Fira Sans Extra Condensed Medium"/>
              <a:sym typeface="Fira Sans Extra Condensed Medium"/>
            </a:endParaRPr>
          </a:p>
        </p:txBody>
      </p:sp>
      <p:sp>
        <p:nvSpPr>
          <p:cNvPr id="214" name="Google Shape;214;p18"/>
          <p:cNvSpPr txBox="1"/>
          <p:nvPr/>
        </p:nvSpPr>
        <p:spPr>
          <a:xfrm>
            <a:off x="685775" y="1443850"/>
            <a:ext cx="3073500" cy="406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2F39"/>
              </a:buClr>
              <a:buSzPts val="2500"/>
              <a:buFont typeface="Arial"/>
              <a:buNone/>
            </a:pPr>
            <a:r>
              <a:rPr lang="en" sz="2400">
                <a:solidFill>
                  <a:schemeClr val="accent2"/>
                </a:solidFill>
                <a:latin typeface="Fira Sans Extra Condensed Medium"/>
                <a:ea typeface="Fira Sans Extra Condensed Medium"/>
                <a:cs typeface="Fira Sans Extra Condensed Medium"/>
                <a:sym typeface="Fira Sans Extra Condensed Medium"/>
              </a:rPr>
              <a:t>Users</a:t>
            </a:r>
            <a:endParaRPr sz="2400" i="0" u="none" strike="noStrike" cap="none">
              <a:solidFill>
                <a:schemeClr val="accent2"/>
              </a:solidFill>
              <a:latin typeface="Fira Sans Extra Condensed Medium"/>
              <a:ea typeface="Fira Sans Extra Condensed Medium"/>
              <a:cs typeface="Fira Sans Extra Condensed Medium"/>
              <a:sym typeface="Fira Sans Extra Condensed Medium"/>
            </a:endParaRPr>
          </a:p>
        </p:txBody>
      </p:sp>
      <p:sp>
        <p:nvSpPr>
          <p:cNvPr id="215" name="Google Shape;215;p18"/>
          <p:cNvSpPr txBox="1"/>
          <p:nvPr/>
        </p:nvSpPr>
        <p:spPr>
          <a:xfrm>
            <a:off x="685775" y="2334150"/>
            <a:ext cx="3125400" cy="406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2F39"/>
              </a:buClr>
              <a:buSzPts val="2500"/>
              <a:buFont typeface="Arial"/>
              <a:buNone/>
            </a:pPr>
            <a:r>
              <a:rPr lang="en" sz="2400">
                <a:solidFill>
                  <a:schemeClr val="accent2"/>
                </a:solidFill>
                <a:latin typeface="Fira Sans Extra Condensed Medium"/>
                <a:ea typeface="Fira Sans Extra Condensed Medium"/>
                <a:cs typeface="Fira Sans Extra Condensed Medium"/>
                <a:sym typeface="Fira Sans Extra Condensed Medium"/>
              </a:rPr>
              <a:t>Items</a:t>
            </a:r>
            <a:endParaRPr sz="2400" i="0" u="none" strike="noStrike" cap="none">
              <a:solidFill>
                <a:schemeClr val="accent2"/>
              </a:solidFill>
              <a:latin typeface="Fira Sans Extra Condensed Medium"/>
              <a:ea typeface="Fira Sans Extra Condensed Medium"/>
              <a:cs typeface="Fira Sans Extra Condensed Medium"/>
              <a:sym typeface="Fira Sans Extra Condensed Medium"/>
            </a:endParaRPr>
          </a:p>
        </p:txBody>
      </p:sp>
      <p:sp>
        <p:nvSpPr>
          <p:cNvPr id="216" name="Google Shape;216;p18"/>
          <p:cNvSpPr txBox="1"/>
          <p:nvPr/>
        </p:nvSpPr>
        <p:spPr>
          <a:xfrm>
            <a:off x="685775" y="1889000"/>
            <a:ext cx="3125400" cy="406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2F39"/>
              </a:buClr>
              <a:buSzPts val="2500"/>
              <a:buFont typeface="Arial"/>
              <a:buNone/>
            </a:pPr>
            <a:r>
              <a:rPr lang="en" sz="2400">
                <a:solidFill>
                  <a:schemeClr val="accent2"/>
                </a:solidFill>
                <a:latin typeface="Fira Sans Extra Condensed Medium"/>
                <a:ea typeface="Fira Sans Extra Condensed Medium"/>
                <a:cs typeface="Fira Sans Extra Condensed Medium"/>
                <a:sym typeface="Fira Sans Extra Condensed Medium"/>
              </a:rPr>
              <a:t>Sellers</a:t>
            </a:r>
            <a:endParaRPr sz="2400" i="0" u="none" strike="noStrike" cap="none">
              <a:solidFill>
                <a:schemeClr val="accent2"/>
              </a:solidFill>
              <a:latin typeface="Fira Sans Extra Condensed Medium"/>
              <a:ea typeface="Fira Sans Extra Condensed Medium"/>
              <a:cs typeface="Fira Sans Extra Condensed Medium"/>
              <a:sym typeface="Fira Sans Extra Condensed Medium"/>
            </a:endParaRPr>
          </a:p>
        </p:txBody>
      </p:sp>
      <p:sp>
        <p:nvSpPr>
          <p:cNvPr id="217" name="Google Shape;217;p18"/>
          <p:cNvSpPr txBox="1"/>
          <p:nvPr/>
        </p:nvSpPr>
        <p:spPr>
          <a:xfrm>
            <a:off x="3346500" y="2779300"/>
            <a:ext cx="3125400" cy="406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2F39"/>
              </a:buClr>
              <a:buSzPts val="2500"/>
              <a:buFont typeface="Arial"/>
              <a:buNone/>
            </a:pPr>
            <a:r>
              <a:rPr lang="en" sz="2400">
                <a:solidFill>
                  <a:schemeClr val="accent5"/>
                </a:solidFill>
                <a:latin typeface="Fira Sans Extra Condensed Medium"/>
                <a:ea typeface="Fira Sans Extra Condensed Medium"/>
                <a:cs typeface="Fira Sans Extra Condensed Medium"/>
                <a:sym typeface="Fira Sans Extra Condensed Medium"/>
              </a:rPr>
              <a:t>$6,597</a:t>
            </a:r>
            <a:endParaRPr sz="2400" i="0" u="none" strike="noStrike" cap="none">
              <a:solidFill>
                <a:schemeClr val="accent5"/>
              </a:solidFill>
              <a:latin typeface="Fira Sans Extra Condensed Medium"/>
              <a:ea typeface="Fira Sans Extra Condensed Medium"/>
              <a:cs typeface="Fira Sans Extra Condensed Medium"/>
              <a:sym typeface="Fira Sans Extra Condensed Medium"/>
            </a:endParaRPr>
          </a:p>
        </p:txBody>
      </p:sp>
      <p:sp>
        <p:nvSpPr>
          <p:cNvPr id="218" name="Google Shape;218;p18"/>
          <p:cNvSpPr txBox="1"/>
          <p:nvPr/>
        </p:nvSpPr>
        <p:spPr>
          <a:xfrm>
            <a:off x="3346500" y="3224450"/>
            <a:ext cx="3073500" cy="406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2F39"/>
              </a:buClr>
              <a:buSzPts val="2500"/>
              <a:buFont typeface="Arial"/>
              <a:buNone/>
            </a:pPr>
            <a:r>
              <a:rPr lang="en" sz="2400">
                <a:solidFill>
                  <a:schemeClr val="accent5"/>
                </a:solidFill>
                <a:latin typeface="Fira Sans Extra Condensed Medium"/>
                <a:ea typeface="Fira Sans Extra Condensed Medium"/>
                <a:cs typeface="Fira Sans Extra Condensed Medium"/>
                <a:sym typeface="Fira Sans Extra Condensed Medium"/>
              </a:rPr>
              <a:t>71</a:t>
            </a:r>
            <a:endParaRPr sz="2400" i="0" u="none" strike="noStrike" cap="none">
              <a:solidFill>
                <a:schemeClr val="accent5"/>
              </a:solidFill>
              <a:latin typeface="Fira Sans Extra Condensed Medium"/>
              <a:ea typeface="Fira Sans Extra Condensed Medium"/>
              <a:cs typeface="Fira Sans Extra Condensed Medium"/>
              <a:sym typeface="Fira Sans Extra Condensed Medium"/>
            </a:endParaRPr>
          </a:p>
        </p:txBody>
      </p:sp>
      <p:sp>
        <p:nvSpPr>
          <p:cNvPr id="219" name="Google Shape;219;p18"/>
          <p:cNvSpPr txBox="1"/>
          <p:nvPr/>
        </p:nvSpPr>
        <p:spPr>
          <a:xfrm>
            <a:off x="3346500" y="3669600"/>
            <a:ext cx="3125400" cy="406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2F39"/>
              </a:buClr>
              <a:buSzPts val="2500"/>
              <a:buFont typeface="Arial"/>
              <a:buNone/>
            </a:pPr>
            <a:r>
              <a:rPr lang="en" sz="2400">
                <a:solidFill>
                  <a:schemeClr val="accent5"/>
                </a:solidFill>
                <a:latin typeface="Fira Sans Extra Condensed Medium"/>
                <a:ea typeface="Fira Sans Extra Condensed Medium"/>
                <a:cs typeface="Fira Sans Extra Condensed Medium"/>
                <a:sym typeface="Fira Sans Extra Condensed Medium"/>
              </a:rPr>
              <a:t>772</a:t>
            </a:r>
            <a:endParaRPr sz="2400" i="0" u="none" strike="noStrike" cap="none">
              <a:solidFill>
                <a:schemeClr val="accent5"/>
              </a:solidFill>
              <a:latin typeface="Fira Sans Extra Condensed Medium"/>
              <a:ea typeface="Fira Sans Extra Condensed Medium"/>
              <a:cs typeface="Fira Sans Extra Condensed Medium"/>
              <a:sym typeface="Fira Sans Extra Condensed Medium"/>
            </a:endParaRPr>
          </a:p>
        </p:txBody>
      </p:sp>
      <p:sp>
        <p:nvSpPr>
          <p:cNvPr id="220" name="Google Shape;220;p18"/>
          <p:cNvSpPr txBox="1"/>
          <p:nvPr/>
        </p:nvSpPr>
        <p:spPr>
          <a:xfrm>
            <a:off x="3346500" y="1443850"/>
            <a:ext cx="3073500" cy="406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2F39"/>
              </a:buClr>
              <a:buSzPts val="2500"/>
              <a:buFont typeface="Arial"/>
              <a:buNone/>
            </a:pPr>
            <a:r>
              <a:rPr lang="en" sz="2400">
                <a:solidFill>
                  <a:schemeClr val="accent5"/>
                </a:solidFill>
                <a:latin typeface="Fira Sans Extra Condensed Medium"/>
                <a:ea typeface="Fira Sans Extra Condensed Medium"/>
                <a:cs typeface="Fira Sans Extra Condensed Medium"/>
                <a:sym typeface="Fira Sans Extra Condensed Medium"/>
              </a:rPr>
              <a:t>96,096</a:t>
            </a:r>
            <a:endParaRPr sz="2400" i="0" u="none" strike="noStrike" cap="none">
              <a:solidFill>
                <a:schemeClr val="accent5"/>
              </a:solidFill>
              <a:latin typeface="Fira Sans Extra Condensed Medium"/>
              <a:ea typeface="Fira Sans Extra Condensed Medium"/>
              <a:cs typeface="Fira Sans Extra Condensed Medium"/>
              <a:sym typeface="Fira Sans Extra Condensed Medium"/>
            </a:endParaRPr>
          </a:p>
        </p:txBody>
      </p:sp>
      <p:sp>
        <p:nvSpPr>
          <p:cNvPr id="221" name="Google Shape;221;p18"/>
          <p:cNvSpPr txBox="1"/>
          <p:nvPr/>
        </p:nvSpPr>
        <p:spPr>
          <a:xfrm>
            <a:off x="3346500" y="2334150"/>
            <a:ext cx="3125400" cy="406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2F39"/>
              </a:buClr>
              <a:buSzPts val="2500"/>
              <a:buFont typeface="Arial"/>
              <a:buNone/>
            </a:pPr>
            <a:r>
              <a:rPr lang="en" sz="2400">
                <a:solidFill>
                  <a:schemeClr val="accent5"/>
                </a:solidFill>
                <a:latin typeface="Fira Sans Extra Condensed Medium"/>
                <a:ea typeface="Fira Sans Extra Condensed Medium"/>
                <a:cs typeface="Fira Sans Extra Condensed Medium"/>
                <a:sym typeface="Fira Sans Extra Condensed Medium"/>
              </a:rPr>
              <a:t>31,630</a:t>
            </a:r>
            <a:endParaRPr sz="2400" i="0" u="none" strike="noStrike" cap="none">
              <a:solidFill>
                <a:schemeClr val="accent5"/>
              </a:solidFill>
              <a:latin typeface="Fira Sans Extra Condensed Medium"/>
              <a:ea typeface="Fira Sans Extra Condensed Medium"/>
              <a:cs typeface="Fira Sans Extra Condensed Medium"/>
              <a:sym typeface="Fira Sans Extra Condensed Medium"/>
            </a:endParaRPr>
          </a:p>
        </p:txBody>
      </p:sp>
      <p:sp>
        <p:nvSpPr>
          <p:cNvPr id="222" name="Google Shape;222;p18"/>
          <p:cNvSpPr txBox="1"/>
          <p:nvPr/>
        </p:nvSpPr>
        <p:spPr>
          <a:xfrm>
            <a:off x="3346500" y="1889000"/>
            <a:ext cx="3125400" cy="406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2F39"/>
              </a:buClr>
              <a:buSzPts val="2500"/>
              <a:buFont typeface="Arial"/>
              <a:buNone/>
            </a:pPr>
            <a:r>
              <a:rPr lang="en" sz="2400">
                <a:solidFill>
                  <a:schemeClr val="accent5"/>
                </a:solidFill>
                <a:latin typeface="Fira Sans Extra Condensed Medium"/>
                <a:ea typeface="Fira Sans Extra Condensed Medium"/>
                <a:cs typeface="Fira Sans Extra Condensed Medium"/>
                <a:sym typeface="Fira Sans Extra Condensed Medium"/>
              </a:rPr>
              <a:t>3,095</a:t>
            </a:r>
            <a:endParaRPr sz="2400" i="0" u="none" strike="noStrike" cap="none">
              <a:solidFill>
                <a:schemeClr val="accent5"/>
              </a:solidFill>
              <a:latin typeface="Fira Sans Extra Condensed Medium"/>
              <a:ea typeface="Fira Sans Extra Condensed Medium"/>
              <a:cs typeface="Fira Sans Extra Condensed Medium"/>
              <a:sym typeface="Fira Sans Extra Condensed Medium"/>
            </a:endParaRPr>
          </a:p>
        </p:txBody>
      </p:sp>
      <p:pic>
        <p:nvPicPr>
          <p:cNvPr id="223" name="Google Shape;223;p18"/>
          <p:cNvPicPr preferRelativeResize="0"/>
          <p:nvPr/>
        </p:nvPicPr>
        <p:blipFill>
          <a:blip r:embed="rId5">
            <a:alphaModFix/>
          </a:blip>
          <a:stretch>
            <a:fillRect/>
          </a:stretch>
        </p:blipFill>
        <p:spPr>
          <a:xfrm>
            <a:off x="5355000" y="730575"/>
            <a:ext cx="3273501" cy="3824350"/>
          </a:xfrm>
          <a:prstGeom prst="rect">
            <a:avLst/>
          </a:prstGeom>
          <a:noFill/>
          <a:ln>
            <a:noFill/>
          </a:ln>
        </p:spPr>
      </p:pic>
      <p:pic>
        <p:nvPicPr>
          <p:cNvPr id="3" name="Audio 2">
            <a:hlinkClick r:id="" action="ppaction://media"/>
            <a:extLst>
              <a:ext uri="{FF2B5EF4-FFF2-40B4-BE49-F238E27FC236}">
                <a16:creationId xmlns:a16="http://schemas.microsoft.com/office/drawing/2014/main" id="{B6FAEDAA-2616-B237-867E-475A84EBCA7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928"/>
    </mc:Choice>
    <mc:Fallback>
      <p:transition spd="slow" advTm="10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9"/>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Exploratory Data Analysis</a:t>
            </a:r>
            <a:endParaRPr/>
          </a:p>
        </p:txBody>
      </p:sp>
      <p:pic>
        <p:nvPicPr>
          <p:cNvPr id="229" name="Google Shape;229;p19"/>
          <p:cNvPicPr preferRelativeResize="0"/>
          <p:nvPr/>
        </p:nvPicPr>
        <p:blipFill>
          <a:blip r:embed="rId5">
            <a:alphaModFix/>
          </a:blip>
          <a:stretch>
            <a:fillRect/>
          </a:stretch>
        </p:blipFill>
        <p:spPr>
          <a:xfrm>
            <a:off x="2359512" y="907950"/>
            <a:ext cx="4425025" cy="4135526"/>
          </a:xfrm>
          <a:prstGeom prst="rect">
            <a:avLst/>
          </a:prstGeom>
          <a:noFill/>
          <a:ln>
            <a:noFill/>
          </a:ln>
        </p:spPr>
      </p:pic>
      <p:pic>
        <p:nvPicPr>
          <p:cNvPr id="3" name="Audio 2">
            <a:hlinkClick r:id="" action="ppaction://media"/>
            <a:extLst>
              <a:ext uri="{FF2B5EF4-FFF2-40B4-BE49-F238E27FC236}">
                <a16:creationId xmlns:a16="http://schemas.microsoft.com/office/drawing/2014/main" id="{CE093DD2-F9E2-98A3-1866-1365F417170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961"/>
    </mc:Choice>
    <mc:Fallback>
      <p:transition spd="slow" advTm="10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0"/>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Exploratory Data Analysis</a:t>
            </a:r>
            <a:endParaRPr/>
          </a:p>
        </p:txBody>
      </p:sp>
      <p:pic>
        <p:nvPicPr>
          <p:cNvPr id="235" name="Google Shape;235;p20"/>
          <p:cNvPicPr preferRelativeResize="0"/>
          <p:nvPr/>
        </p:nvPicPr>
        <p:blipFill>
          <a:blip r:embed="rId5">
            <a:alphaModFix/>
          </a:blip>
          <a:stretch>
            <a:fillRect/>
          </a:stretch>
        </p:blipFill>
        <p:spPr>
          <a:xfrm>
            <a:off x="478738" y="844125"/>
            <a:ext cx="8186481" cy="4108125"/>
          </a:xfrm>
          <a:prstGeom prst="rect">
            <a:avLst/>
          </a:prstGeom>
          <a:noFill/>
          <a:ln>
            <a:noFill/>
          </a:ln>
        </p:spPr>
      </p:pic>
      <p:pic>
        <p:nvPicPr>
          <p:cNvPr id="3" name="Audio 2">
            <a:hlinkClick r:id="" action="ppaction://media"/>
            <a:extLst>
              <a:ext uri="{FF2B5EF4-FFF2-40B4-BE49-F238E27FC236}">
                <a16:creationId xmlns:a16="http://schemas.microsoft.com/office/drawing/2014/main" id="{E6A223B0-1E4B-DC64-3F23-3C672FE62EB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700"/>
    </mc:Choice>
    <mc:Fallback>
      <p:transition spd="slow" advTm="7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1"/>
          <p:cNvSpPr txBox="1">
            <a:spLocks noGrp="1"/>
          </p:cNvSpPr>
          <p:nvPr>
            <p:ph type="title"/>
          </p:nvPr>
        </p:nvSpPr>
        <p:spPr>
          <a:xfrm>
            <a:off x="2514575" y="409575"/>
            <a:ext cx="41148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Exploratory Data Analysis</a:t>
            </a:r>
            <a:endParaRPr/>
          </a:p>
        </p:txBody>
      </p:sp>
      <p:sp>
        <p:nvSpPr>
          <p:cNvPr id="241" name="Google Shape;241;p21"/>
          <p:cNvSpPr txBox="1">
            <a:spLocks noGrp="1"/>
          </p:cNvSpPr>
          <p:nvPr>
            <p:ph type="title"/>
          </p:nvPr>
        </p:nvSpPr>
        <p:spPr>
          <a:xfrm>
            <a:off x="172225" y="834075"/>
            <a:ext cx="31047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5"/>
                </a:solidFill>
              </a:rPr>
              <a:t>Customers: </a:t>
            </a:r>
            <a:endParaRPr>
              <a:solidFill>
                <a:schemeClr val="accent5"/>
              </a:solidFill>
            </a:endParaRPr>
          </a:p>
        </p:txBody>
      </p:sp>
      <p:pic>
        <p:nvPicPr>
          <p:cNvPr id="242" name="Google Shape;242;p21"/>
          <p:cNvPicPr preferRelativeResize="0"/>
          <p:nvPr/>
        </p:nvPicPr>
        <p:blipFill>
          <a:blip r:embed="rId5">
            <a:alphaModFix/>
          </a:blip>
          <a:stretch>
            <a:fillRect/>
          </a:stretch>
        </p:blipFill>
        <p:spPr>
          <a:xfrm>
            <a:off x="464850" y="1258575"/>
            <a:ext cx="8214350" cy="3305650"/>
          </a:xfrm>
          <a:prstGeom prst="rect">
            <a:avLst/>
          </a:prstGeom>
          <a:noFill/>
          <a:ln>
            <a:noFill/>
          </a:ln>
        </p:spPr>
      </p:pic>
      <p:sp>
        <p:nvSpPr>
          <p:cNvPr id="243" name="Google Shape;243;p21"/>
          <p:cNvSpPr txBox="1">
            <a:spLocks noGrp="1"/>
          </p:cNvSpPr>
          <p:nvPr>
            <p:ph type="title"/>
          </p:nvPr>
        </p:nvSpPr>
        <p:spPr>
          <a:xfrm>
            <a:off x="5325800" y="834075"/>
            <a:ext cx="1994700" cy="32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5"/>
                </a:solidFill>
              </a:rPr>
              <a:t>Products:</a:t>
            </a:r>
            <a:endParaRPr>
              <a:solidFill>
                <a:schemeClr val="accent5"/>
              </a:solidFill>
            </a:endParaRPr>
          </a:p>
        </p:txBody>
      </p:sp>
      <p:sp>
        <p:nvSpPr>
          <p:cNvPr id="244" name="Google Shape;244;p21"/>
          <p:cNvSpPr txBox="1"/>
          <p:nvPr/>
        </p:nvSpPr>
        <p:spPr>
          <a:xfrm>
            <a:off x="2093575" y="4564225"/>
            <a:ext cx="4807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accent2"/>
                </a:solidFill>
              </a:rPr>
              <a:t>&lt; </a:t>
            </a:r>
            <a:r>
              <a:rPr lang="en" sz="2800" b="1" u="sng">
                <a:solidFill>
                  <a:schemeClr val="accent2"/>
                </a:solidFill>
              </a:rPr>
              <a:t>2</a:t>
            </a:r>
            <a:r>
              <a:rPr lang="en" sz="2200" b="1">
                <a:solidFill>
                  <a:schemeClr val="accent2"/>
                </a:solidFill>
              </a:rPr>
              <a:t> products bought per customer</a:t>
            </a:r>
            <a:endParaRPr>
              <a:solidFill>
                <a:schemeClr val="accent2"/>
              </a:solidFill>
            </a:endParaRPr>
          </a:p>
        </p:txBody>
      </p:sp>
      <p:pic>
        <p:nvPicPr>
          <p:cNvPr id="3" name="Audio 2">
            <a:hlinkClick r:id="" action="ppaction://media"/>
            <a:extLst>
              <a:ext uri="{FF2B5EF4-FFF2-40B4-BE49-F238E27FC236}">
                <a16:creationId xmlns:a16="http://schemas.microsoft.com/office/drawing/2014/main" id="{E4A1538E-F1BC-ABDA-FF9D-3BDB1911F01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9050"/>
    </mc:Choice>
    <mc:Fallback>
      <p:transition spd="slow" advTm="19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E-Commerce Infographics by Slidesgo">
  <a:themeElements>
    <a:clrScheme name="Simple Light">
      <a:dk1>
        <a:srgbClr val="000000"/>
      </a:dk1>
      <a:lt1>
        <a:srgbClr val="FFFFFF"/>
      </a:lt1>
      <a:dk2>
        <a:srgbClr val="929292"/>
      </a:dk2>
      <a:lt2>
        <a:srgbClr val="CFCFCF"/>
      </a:lt2>
      <a:accent1>
        <a:srgbClr val="C0C55F"/>
      </a:accent1>
      <a:accent2>
        <a:srgbClr val="39B6B5"/>
      </a:accent2>
      <a:accent3>
        <a:srgbClr val="B878C2"/>
      </a:accent3>
      <a:accent4>
        <a:srgbClr val="957FCA"/>
      </a:accent4>
      <a:accent5>
        <a:srgbClr val="6639A8"/>
      </a:accent5>
      <a:accent6>
        <a:srgbClr val="4C076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1408</Words>
  <Application>Microsoft Office PowerPoint</Application>
  <PresentationFormat>On-screen Show (16:9)</PresentationFormat>
  <Paragraphs>118</Paragraphs>
  <Slides>18</Slides>
  <Notes>18</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Fira Sans Extra Condensed Medium</vt:lpstr>
      <vt:lpstr>Roboto</vt:lpstr>
      <vt:lpstr>E-Commerce Infographics by Slidesgo</vt:lpstr>
      <vt:lpstr>Analysis of Olist E-Commerce</vt:lpstr>
      <vt:lpstr>Table of contents</vt:lpstr>
      <vt:lpstr>Problem statement</vt:lpstr>
      <vt:lpstr>Data Cleaning</vt:lpstr>
      <vt:lpstr>Data Cleaning</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Machine Learning</vt:lpstr>
      <vt:lpstr>Machine Learning</vt:lpstr>
      <vt:lpstr>Insights</vt:lpstr>
      <vt:lpstr>Insights</vt:lpstr>
      <vt:lpstr>Insights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Olist E-Commerce</dc:title>
  <cp:lastModifiedBy>Kiew</cp:lastModifiedBy>
  <cp:revision>3</cp:revision>
  <dcterms:modified xsi:type="dcterms:W3CDTF">2023-04-15T16:45:56Z</dcterms:modified>
</cp:coreProperties>
</file>